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2.png" ContentType="image/png"/>
  <Override PartName="/ppt/media/image45.png" ContentType="image/png"/>
  <Override PartName="/ppt/media/image1.wmf" ContentType="image/x-wmf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34.jpeg" ContentType="image/jpeg"/>
  <Override PartName="/ppt/media/image72.png" ContentType="image/png"/>
  <Override PartName="/ppt/media/image6.png" ContentType="image/png"/>
  <Override PartName="/ppt/media/image49.png" ContentType="image/png"/>
  <Override PartName="/ppt/media/image5.wmf" ContentType="image/x-wmf"/>
  <Override PartName="/ppt/media/image7.wmf" ContentType="image/x-wmf"/>
  <Override PartName="/ppt/media/image61.png" ContentType="image/png"/>
  <Override PartName="/ppt/media/image75.png" ContentType="image/png"/>
  <Override PartName="/ppt/media/image9.png" ContentType="image/png"/>
  <Override PartName="/ppt/media/image8.wmf" ContentType="image/x-wmf"/>
  <Override PartName="/ppt/media/image62.png" ContentType="image/png"/>
  <Override PartName="/ppt/media/image55.png" ContentType="image/png"/>
  <Override PartName="/ppt/media/image10.wmf" ContentType="image/x-wmf"/>
  <Override PartName="/ppt/media/image11.png" ContentType="image/png"/>
  <Override PartName="/ppt/media/image12.wmf" ContentType="image/x-wmf"/>
  <Override PartName="/ppt/media/image46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58.jpeg" ContentType="image/jpeg"/>
  <Override PartName="/ppt/media/image21.png" ContentType="image/png"/>
  <Override PartName="/ppt/media/image22.wmf" ContentType="image/x-wmf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7.jpeg" ContentType="image/jpeg"/>
  <Override PartName="/ppt/media/image57.gif" ContentType="image/gif"/>
  <Override PartName="/ppt/media/image36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6.png" ContentType="image/png"/>
  <Override PartName="/ppt/media/image60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1.png" ContentType="image/png"/>
  <Override PartName="/ppt/media/image73.png" ContentType="image/png"/>
  <Override PartName="/ppt/media/image74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234465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3DE17C6-B065-4CEE-921A-E0DB91151F0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3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3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3.xml"/><Relationship Id="rId4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4.xml"/><Relationship Id="rId4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3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3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3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3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3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3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3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3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3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3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3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3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3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5" name="TextShape 3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B0CBF1-F82A-4438-B953-5FE01C77C3E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46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9" name="TextShape 3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0" name="TextShape 4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21F13D7-5833-4666-A19B-9ACA10A979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54" name="TextShape 4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459D519-51F3-428B-8FCD-897EE3CEA5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57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FA3A31E-F9EF-46E5-8E2E-1628B035D39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58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1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AA545C7-BBCE-46F8-B1A6-7483E3ABD4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62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5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D9D6E88-6129-42E4-84B1-850A5DDE02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66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38" name="TextShape 3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3E98E91-3EF2-4640-88AC-4A3A491EB62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0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+mn-ea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+mn-ea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0AD1018-88C0-4744-9BD5-AD1EAB6A581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4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+mn-ea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Calibri"/>
                <a:ea typeface="+mn-ea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+mn-ea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77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3403E46-F825-4CF4-9FE6-1B9861F2E8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78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FED49F4-ADF3-4B58-A2E7-073DDD5827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82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5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B0E1E8E-2ED2-4020-B444-B43CB0C8EB0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86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4B22378-E89F-43FA-A7AA-2347338209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90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6868B0E-7384-4916-96AF-16E28EF6D3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94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E5B203B-9840-4513-A5B1-169F59546C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598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6489000" y="884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A63A8E-E535-47D2-A298-AAD19EF83B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42" name="TextShape 4"/>
          <p:cNvSpPr txBox="1"/>
          <p:nvPr/>
        </p:nvSpPr>
        <p:spPr>
          <a:xfrm>
            <a:off x="0" y="8847000"/>
            <a:ext cx="648864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Times New Roman"/>
              </a:rPr>
              <a:t>© SoftUni – </a:t>
            </a:r>
            <a:r>
              <a:rPr b="0" lang="en-US" sz="11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https://softuni.org</a:t>
            </a:r>
            <a:r>
              <a:rPr b="0" lang="en-US" sz="1100" spc="-1" strike="noStrike">
                <a:solidFill>
                  <a:srgbClr val="000000"/>
                </a:solidFill>
                <a:latin typeface="Times New Roman"/>
              </a:rPr>
              <a:t>. Copyrighted document. Unauthorized copy or reproduction is not permitted.</a:t>
            </a:r>
            <a:endParaRPr b="0" lang="en-US" sz="11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190440" y="100800"/>
            <a:ext cx="9715320" cy="4091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552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246000" y="408420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18644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8182080" y="119628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190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5" name="PlaceHolder 6"/>
          <p:cNvSpPr>
            <a:spLocks noGrp="1"/>
          </p:cNvSpPr>
          <p:nvPr>
            <p:ph type="body"/>
          </p:nvPr>
        </p:nvSpPr>
        <p:spPr>
          <a:xfrm>
            <a:off x="418644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56" name="PlaceHolder 7"/>
          <p:cNvSpPr>
            <a:spLocks noGrp="1"/>
          </p:cNvSpPr>
          <p:nvPr>
            <p:ph type="body"/>
          </p:nvPr>
        </p:nvSpPr>
        <p:spPr>
          <a:xfrm>
            <a:off x="8182080" y="4084200"/>
            <a:ext cx="380520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46000" y="1196280"/>
            <a:ext cx="576684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90440" y="4084200"/>
            <a:ext cx="11817720" cy="2637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wmf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wmf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wmf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2.wmf"/><Relationship Id="rId3" Type="http://schemas.openxmlformats.org/officeDocument/2006/relationships/hyperlink" Target="https://about.softuni.bg/" TargetMode="External"/><Relationship Id="rId4" Type="http://schemas.openxmlformats.org/officeDocument/2006/relationships/hyperlink" Target="https://about.softuni.bg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2.wmf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hyperlink" Target="https://softuni.bg/" TargetMode="External"/><Relationship Id="rId8" Type="http://schemas.openxmlformats.org/officeDocument/2006/relationships/hyperlink" Target="https://softuni.foundation/" TargetMode="External"/><Relationship Id="rId9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forum.softuni.bg/" TargetMode="External"/><Relationship Id="rId11" Type="http://schemas.openxmlformats.org/officeDocument/2006/relationships/image" Target="../media/image27.png"/><Relationship Id="rId1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6702840"/>
            <a:ext cx="12194640" cy="154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Logo SoftUni" descr=""/>
          <p:cNvPicPr/>
          <p:nvPr/>
        </p:nvPicPr>
        <p:blipFill>
          <a:blip r:embed="rId3"/>
          <a:stretch/>
        </p:blipFill>
        <p:spPr>
          <a:xfrm>
            <a:off x="4324320" y="5184000"/>
            <a:ext cx="3751200" cy="1297440"/>
          </a:xfrm>
          <a:prstGeom prst="rect">
            <a:avLst/>
          </a:prstGeom>
          <a:ln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708400" y="6130800"/>
            <a:ext cx="2951280" cy="34128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>
                <a:solidFill>
                  <a:srgbClr val="1a334c"/>
                </a:solidFill>
                <a:latin typeface="Calibri"/>
              </a:rPr>
              <a:t>Company Web Site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8708400" y="5756760"/>
            <a:ext cx="2951280" cy="36684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2000" spc="-1" strike="noStrike">
                <a:solidFill>
                  <a:srgbClr val="1a334c"/>
                </a:solidFill>
                <a:latin typeface="Calibri"/>
              </a:rPr>
              <a:t>Company Name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" name="Picture SoftUni Mascot" descr=""/>
          <p:cNvPicPr/>
          <p:nvPr/>
        </p:nvPicPr>
        <p:blipFill>
          <a:blip r:embed="rId4"/>
          <a:stretch/>
        </p:blipFill>
        <p:spPr>
          <a:xfrm flipH="1">
            <a:off x="8849160" y="2609640"/>
            <a:ext cx="2788560" cy="3017880"/>
          </a:xfrm>
          <a:prstGeom prst="rect">
            <a:avLst/>
          </a:prstGeom>
          <a:ln>
            <a:noFill/>
          </a:ln>
        </p:spPr>
      </p:pic>
      <p:pic>
        <p:nvPicPr>
          <p:cNvPr id="6" name="Picture Logo Software University" descr=""/>
          <p:cNvPicPr/>
          <p:nvPr/>
        </p:nvPicPr>
        <p:blipFill>
          <a:blip r:embed="rId5"/>
          <a:stretch/>
        </p:blipFill>
        <p:spPr>
          <a:xfrm>
            <a:off x="507960" y="5918400"/>
            <a:ext cx="1829880" cy="627840"/>
          </a:xfrm>
          <a:prstGeom prst="rect">
            <a:avLst/>
          </a:prstGeom>
          <a:ln>
            <a:noFill/>
          </a:ln>
        </p:spPr>
      </p:pic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552960" y="3541680"/>
            <a:ext cx="2980440" cy="4049640"/>
          </a:xfrm>
          <a:prstGeom prst="rect">
            <a:avLst/>
          </a:prstGeom>
        </p:spPr>
        <p:txBody>
          <a:bodyPr lIns="36000" rIns="36000" tIns="36000" bIns="36000" anchor="ctr">
            <a:sp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Position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552960" y="4851720"/>
            <a:ext cx="2980440" cy="453960"/>
          </a:xfrm>
          <a:prstGeom prst="rect">
            <a:avLst/>
          </a:prstGeom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body"/>
          </p:nvPr>
        </p:nvSpPr>
        <p:spPr>
          <a:xfrm>
            <a:off x="552960" y="2741040"/>
            <a:ext cx="4642560" cy="1936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a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title"/>
          </p:nvPr>
        </p:nvSpPr>
        <p:spPr>
          <a:xfrm>
            <a:off x="554040" y="321480"/>
            <a:ext cx="1108332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Presentation Title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sldNum"/>
          </p:nvPr>
        </p:nvSpPr>
        <p:spPr>
          <a:xfrm>
            <a:off x="11752920" y="6507000"/>
            <a:ext cx="367200" cy="2966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D98E70D-5D9E-4FBE-8027-D7D906184664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90440" y="1196280"/>
            <a:ext cx="11817720" cy="552852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1700280" indent="-35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05884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0" y="0"/>
            <a:ext cx="1219644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" name="Logo Software University" descr=""/>
          <p:cNvPicPr/>
          <p:nvPr/>
        </p:nvPicPr>
        <p:blipFill>
          <a:blip r:embed="rId3"/>
          <a:stretch/>
        </p:blipFill>
        <p:spPr>
          <a:xfrm>
            <a:off x="10068120" y="253800"/>
            <a:ext cx="1915200" cy="558720"/>
          </a:xfrm>
          <a:prstGeom prst="rect">
            <a:avLst/>
          </a:prstGeom>
          <a:ln>
            <a:noFill/>
          </a:ln>
        </p:spPr>
      </p:pic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190440" y="100800"/>
            <a:ext cx="971532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4319640" y="867600"/>
            <a:ext cx="3552120" cy="35521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2"/>
          <p:cNvSpPr>
            <a:spLocks noGrp="1"/>
          </p:cNvSpPr>
          <p:nvPr>
            <p:ph type="title"/>
          </p:nvPr>
        </p:nvSpPr>
        <p:spPr>
          <a:xfrm>
            <a:off x="615240" y="4704840"/>
            <a:ext cx="10961280" cy="76788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sldNum"/>
          </p:nvPr>
        </p:nvSpPr>
        <p:spPr>
          <a:xfrm>
            <a:off x="11752920" y="6507000"/>
            <a:ext cx="367200" cy="2966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2D409C6-162F-44F0-A8B2-B50D9A5DABC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0" y="0"/>
            <a:ext cx="11534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865880" y="1121040"/>
            <a:ext cx="10128960" cy="55461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1700280" indent="-35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05884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133" name="Logo Software University" descr=""/>
          <p:cNvPicPr/>
          <p:nvPr/>
        </p:nvPicPr>
        <p:blipFill>
          <a:blip r:embed="rId3"/>
          <a:stretch/>
        </p:blipFill>
        <p:spPr>
          <a:xfrm>
            <a:off x="10008720" y="190440"/>
            <a:ext cx="2013120" cy="690480"/>
          </a:xfrm>
          <a:prstGeom prst="rect">
            <a:avLst/>
          </a:prstGeom>
          <a:ln>
            <a:noFill/>
          </a:ln>
        </p:spPr>
      </p:pic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1297080" y="100800"/>
            <a:ext cx="862524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135" name="Group 5"/>
          <p:cNvGrpSpPr/>
          <p:nvPr/>
        </p:nvGrpSpPr>
        <p:grpSpPr>
          <a:xfrm>
            <a:off x="185040" y="1868040"/>
            <a:ext cx="1937160" cy="3070080"/>
            <a:chOff x="185040" y="1868040"/>
            <a:chExt cx="1937160" cy="3070080"/>
          </a:xfrm>
        </p:grpSpPr>
        <p:grpSp>
          <p:nvGrpSpPr>
            <p:cNvPr id="136" name="Group 6"/>
            <p:cNvGrpSpPr/>
            <p:nvPr/>
          </p:nvGrpSpPr>
          <p:grpSpPr>
            <a:xfrm>
              <a:off x="185040" y="1868040"/>
              <a:ext cx="1937160" cy="2335680"/>
              <a:chOff x="185040" y="1868040"/>
              <a:chExt cx="1937160" cy="2335680"/>
            </a:xfrm>
          </p:grpSpPr>
          <p:sp>
            <p:nvSpPr>
              <p:cNvPr id="137" name="CustomShape 7"/>
              <p:cNvSpPr/>
              <p:nvPr/>
            </p:nvSpPr>
            <p:spPr>
              <a:xfrm>
                <a:off x="185040" y="1868040"/>
                <a:ext cx="1937160" cy="193716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" name="CustomShape 8"/>
              <p:cNvSpPr/>
              <p:nvPr/>
            </p:nvSpPr>
            <p:spPr>
              <a:xfrm>
                <a:off x="696240" y="3353760"/>
                <a:ext cx="1209600" cy="849960"/>
              </a:xfrm>
              <a:custGeom>
                <a:avLst/>
                <a:gdLst/>
                <a:ahLst/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" name="CustomShape 9"/>
              <p:cNvSpPr/>
              <p:nvPr/>
            </p:nvSpPr>
            <p:spPr>
              <a:xfrm flipH="1">
                <a:off x="407160" y="3353760"/>
                <a:ext cx="1209600" cy="849960"/>
              </a:xfrm>
              <a:custGeom>
                <a:avLst/>
                <a:gdLst/>
                <a:ahLst/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" name="CustomShape 10"/>
              <p:cNvSpPr/>
              <p:nvPr/>
            </p:nvSpPr>
            <p:spPr>
              <a:xfrm>
                <a:off x="436320" y="1951560"/>
                <a:ext cx="1592640" cy="159264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60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" name="CustomShape 11"/>
              <p:cNvSpPr/>
              <p:nvPr/>
            </p:nvSpPr>
            <p:spPr>
              <a:xfrm>
                <a:off x="436320" y="1951560"/>
                <a:ext cx="1592640" cy="159264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60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2" name="CustomShape 12"/>
            <p:cNvSpPr/>
            <p:nvPr/>
          </p:nvSpPr>
          <p:spPr>
            <a:xfrm>
              <a:off x="684720" y="4548240"/>
              <a:ext cx="937800" cy="1591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13"/>
            <p:cNvSpPr/>
            <p:nvPr/>
          </p:nvSpPr>
          <p:spPr>
            <a:xfrm>
              <a:off x="825840" y="4779000"/>
              <a:ext cx="655560" cy="1591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  <a:effectLst>
              <a:outerShdw blurRad="152400" dir="5400000" dist="380880" rotWithShape="0" sx="70000" sy="7000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Line 14"/>
            <p:cNvSpPr/>
            <p:nvPr/>
          </p:nvSpPr>
          <p:spPr>
            <a:xfrm flipH="1" flipV="1">
              <a:off x="761400" y="2982240"/>
              <a:ext cx="171000" cy="123228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45" name="Line 15"/>
            <p:cNvSpPr/>
            <p:nvPr/>
          </p:nvSpPr>
          <p:spPr>
            <a:xfrm flipH="1">
              <a:off x="873360" y="3801240"/>
              <a:ext cx="559080" cy="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grpSp>
          <p:nvGrpSpPr>
            <p:cNvPr id="146" name="Group 16"/>
            <p:cNvGrpSpPr/>
            <p:nvPr/>
          </p:nvGrpSpPr>
          <p:grpSpPr>
            <a:xfrm>
              <a:off x="476280" y="2594880"/>
              <a:ext cx="462600" cy="474840"/>
              <a:chOff x="476280" y="2594880"/>
              <a:chExt cx="462600" cy="474840"/>
            </a:xfrm>
          </p:grpSpPr>
          <p:sp>
            <p:nvSpPr>
              <p:cNvPr id="147" name="Line 17"/>
              <p:cNvSpPr/>
              <p:nvPr/>
            </p:nvSpPr>
            <p:spPr>
              <a:xfrm flipH="1" flipV="1">
                <a:off x="478080" y="2832480"/>
                <a:ext cx="460800" cy="23724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48" name="Line 18"/>
              <p:cNvSpPr/>
              <p:nvPr/>
            </p:nvSpPr>
            <p:spPr>
              <a:xfrm flipH="1">
                <a:off x="476280" y="2594880"/>
                <a:ext cx="460800" cy="23760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149" name="Line 19"/>
            <p:cNvSpPr/>
            <p:nvPr/>
          </p:nvSpPr>
          <p:spPr>
            <a:xfrm flipV="1">
              <a:off x="1371240" y="2982240"/>
              <a:ext cx="150840" cy="123228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50" name="CustomShape 20"/>
            <p:cNvSpPr/>
            <p:nvPr/>
          </p:nvSpPr>
          <p:spPr>
            <a:xfrm>
              <a:off x="637560" y="4317480"/>
              <a:ext cx="1032120" cy="1591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1" name="Group 21"/>
            <p:cNvGrpSpPr/>
            <p:nvPr/>
          </p:nvGrpSpPr>
          <p:grpSpPr>
            <a:xfrm>
              <a:off x="1356840" y="2594880"/>
              <a:ext cx="462600" cy="474840"/>
              <a:chOff x="1356840" y="2594880"/>
              <a:chExt cx="462600" cy="474840"/>
            </a:xfrm>
          </p:grpSpPr>
          <p:sp>
            <p:nvSpPr>
              <p:cNvPr id="152" name="Line 22"/>
              <p:cNvSpPr/>
              <p:nvPr/>
            </p:nvSpPr>
            <p:spPr>
              <a:xfrm flipV="1">
                <a:off x="1356840" y="2832480"/>
                <a:ext cx="460800" cy="23724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53" name="Line 23"/>
              <p:cNvSpPr/>
              <p:nvPr/>
            </p:nvSpPr>
            <p:spPr>
              <a:xfrm>
                <a:off x="1358640" y="2594880"/>
                <a:ext cx="460800" cy="23760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154" name="Line 24"/>
          <p:cNvSpPr/>
          <p:nvPr/>
        </p:nvSpPr>
        <p:spPr>
          <a:xfrm flipH="1">
            <a:off x="673560" y="4203720"/>
            <a:ext cx="955080" cy="0"/>
          </a:xfrm>
          <a:prstGeom prst="line">
            <a:avLst/>
          </a:prstGeom>
          <a:ln w="38160">
            <a:solidFill>
              <a:srgbClr val="464646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sldNum"/>
          </p:nvPr>
        </p:nvSpPr>
        <p:spPr>
          <a:xfrm>
            <a:off x="11752920" y="6507000"/>
            <a:ext cx="367200" cy="2966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C064FC-6936-4424-9B5D-44525E77007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0" y="0"/>
            <a:ext cx="11534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1673640" y="1121040"/>
            <a:ext cx="10321200" cy="55461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Edit Master text styles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3" marL="1700280" indent="-35208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4" marL="2058840" indent="-26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Fifth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195" name="Logo Software University" descr=""/>
          <p:cNvPicPr/>
          <p:nvPr/>
        </p:nvPicPr>
        <p:blipFill>
          <a:blip r:embed="rId3"/>
          <a:stretch/>
        </p:blipFill>
        <p:spPr>
          <a:xfrm>
            <a:off x="10008720" y="190440"/>
            <a:ext cx="2013120" cy="690480"/>
          </a:xfrm>
          <a:prstGeom prst="rect">
            <a:avLst/>
          </a:prstGeom>
          <a:ln>
            <a:noFill/>
          </a:ln>
        </p:spPr>
      </p:pic>
      <p:sp>
        <p:nvSpPr>
          <p:cNvPr id="196" name="PlaceHolder 4"/>
          <p:cNvSpPr>
            <a:spLocks noGrp="1"/>
          </p:cNvSpPr>
          <p:nvPr>
            <p:ph type="title"/>
          </p:nvPr>
        </p:nvSpPr>
        <p:spPr>
          <a:xfrm>
            <a:off x="1297080" y="100800"/>
            <a:ext cx="862524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Slide Title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392760" y="3429000"/>
            <a:ext cx="1521720" cy="2411640"/>
            <a:chOff x="392760" y="3429000"/>
            <a:chExt cx="1521720" cy="2411640"/>
          </a:xfrm>
        </p:grpSpPr>
        <p:grpSp>
          <p:nvGrpSpPr>
            <p:cNvPr id="198" name="Group 6"/>
            <p:cNvGrpSpPr/>
            <p:nvPr/>
          </p:nvGrpSpPr>
          <p:grpSpPr>
            <a:xfrm>
              <a:off x="392760" y="3429000"/>
              <a:ext cx="1521720" cy="1834200"/>
              <a:chOff x="392760" y="3429000"/>
              <a:chExt cx="1521720" cy="1834200"/>
            </a:xfrm>
          </p:grpSpPr>
          <p:sp>
            <p:nvSpPr>
              <p:cNvPr id="199" name="CustomShape 7"/>
              <p:cNvSpPr/>
              <p:nvPr/>
            </p:nvSpPr>
            <p:spPr>
              <a:xfrm>
                <a:off x="392760" y="3429000"/>
                <a:ext cx="1521720" cy="1521720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CustomShape 8"/>
              <p:cNvSpPr/>
              <p:nvPr/>
            </p:nvSpPr>
            <p:spPr>
              <a:xfrm>
                <a:off x="794160" y="4595760"/>
                <a:ext cx="950040" cy="667440"/>
              </a:xfrm>
              <a:custGeom>
                <a:avLst/>
                <a:gdLst/>
                <a:ahLst/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1" name="CustomShape 9"/>
              <p:cNvSpPr/>
              <p:nvPr/>
            </p:nvSpPr>
            <p:spPr>
              <a:xfrm flipH="1">
                <a:off x="566640" y="4595760"/>
                <a:ext cx="950040" cy="667440"/>
              </a:xfrm>
              <a:custGeom>
                <a:avLst/>
                <a:gdLst/>
                <a:ahLst/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CustomShape 10"/>
              <p:cNvSpPr/>
              <p:nvPr/>
            </p:nvSpPr>
            <p:spPr>
              <a:xfrm>
                <a:off x="590040" y="3494520"/>
                <a:ext cx="1251000" cy="1251000"/>
              </a:xfrm>
              <a:prstGeom prst="arc">
                <a:avLst>
                  <a:gd name="adj1" fmla="val 18068338"/>
                  <a:gd name="adj2" fmla="val 0"/>
                </a:avLst>
              </a:prstGeom>
              <a:noFill/>
              <a:ln w="38160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11"/>
              <p:cNvSpPr/>
              <p:nvPr/>
            </p:nvSpPr>
            <p:spPr>
              <a:xfrm>
                <a:off x="590040" y="3494520"/>
                <a:ext cx="1251000" cy="125100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noFill/>
              <a:ln w="38160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04" name="CustomShape 12"/>
            <p:cNvSpPr/>
            <p:nvPr/>
          </p:nvSpPr>
          <p:spPr>
            <a:xfrm>
              <a:off x="785160" y="5534280"/>
              <a:ext cx="736560" cy="1249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5" name="CustomShape 13"/>
            <p:cNvSpPr/>
            <p:nvPr/>
          </p:nvSpPr>
          <p:spPr>
            <a:xfrm>
              <a:off x="896040" y="5715720"/>
              <a:ext cx="514800" cy="1249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  <a:effectLst>
              <a:outerShdw blurRad="152400" dir="5400000" dist="380880" rotWithShape="0" sx="70000" sy="7000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Line 14"/>
            <p:cNvSpPr/>
            <p:nvPr/>
          </p:nvSpPr>
          <p:spPr>
            <a:xfrm flipH="1" flipV="1">
              <a:off x="845640" y="4304160"/>
              <a:ext cx="134280" cy="96804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07" name="Line 15"/>
            <p:cNvSpPr/>
            <p:nvPr/>
          </p:nvSpPr>
          <p:spPr>
            <a:xfrm flipH="1">
              <a:off x="933480" y="4947480"/>
              <a:ext cx="439200" cy="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grpSp>
          <p:nvGrpSpPr>
            <p:cNvPr id="208" name="Group 16"/>
            <p:cNvGrpSpPr/>
            <p:nvPr/>
          </p:nvGrpSpPr>
          <p:grpSpPr>
            <a:xfrm>
              <a:off x="621360" y="3999960"/>
              <a:ext cx="363600" cy="372960"/>
              <a:chOff x="621360" y="3999960"/>
              <a:chExt cx="363600" cy="372960"/>
            </a:xfrm>
          </p:grpSpPr>
          <p:sp>
            <p:nvSpPr>
              <p:cNvPr id="209" name="Line 17"/>
              <p:cNvSpPr/>
              <p:nvPr/>
            </p:nvSpPr>
            <p:spPr>
              <a:xfrm flipH="1" flipV="1">
                <a:off x="622800" y="4186440"/>
                <a:ext cx="362160" cy="18648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0" name="Line 18"/>
              <p:cNvSpPr/>
              <p:nvPr/>
            </p:nvSpPr>
            <p:spPr>
              <a:xfrm flipH="1">
                <a:off x="621360" y="3999960"/>
                <a:ext cx="362160" cy="18648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211" name="Line 19"/>
            <p:cNvSpPr/>
            <p:nvPr/>
          </p:nvSpPr>
          <p:spPr>
            <a:xfrm flipV="1">
              <a:off x="1324800" y="4304160"/>
              <a:ext cx="118440" cy="968040"/>
            </a:xfrm>
            <a:prstGeom prst="line">
              <a:avLst/>
            </a:prstGeom>
            <a:ln w="38160">
              <a:solidFill>
                <a:srgbClr val="464646"/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2" name="CustomShape 20"/>
            <p:cNvSpPr/>
            <p:nvPr/>
          </p:nvSpPr>
          <p:spPr>
            <a:xfrm>
              <a:off x="748440" y="5353200"/>
              <a:ext cx="810720" cy="124920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38160">
              <a:solidFill>
                <a:srgbClr val="46464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3" name="Group 21"/>
            <p:cNvGrpSpPr/>
            <p:nvPr/>
          </p:nvGrpSpPr>
          <p:grpSpPr>
            <a:xfrm>
              <a:off x="1313280" y="3999960"/>
              <a:ext cx="363240" cy="372960"/>
              <a:chOff x="1313280" y="3999960"/>
              <a:chExt cx="363240" cy="372960"/>
            </a:xfrm>
          </p:grpSpPr>
          <p:sp>
            <p:nvSpPr>
              <p:cNvPr id="214" name="Line 22"/>
              <p:cNvSpPr/>
              <p:nvPr/>
            </p:nvSpPr>
            <p:spPr>
              <a:xfrm flipV="1">
                <a:off x="1313280" y="4186440"/>
                <a:ext cx="361800" cy="18648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5" name="Line 23"/>
              <p:cNvSpPr/>
              <p:nvPr/>
            </p:nvSpPr>
            <p:spPr>
              <a:xfrm>
                <a:off x="1314720" y="3999960"/>
                <a:ext cx="361800" cy="186480"/>
              </a:xfrm>
              <a:prstGeom prst="line">
                <a:avLst/>
              </a:prstGeom>
              <a:ln w="38160">
                <a:solidFill>
                  <a:srgbClr val="464646"/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0" y="6371280"/>
            <a:ext cx="12194640" cy="486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110880" y="6454800"/>
            <a:ext cx="11969640" cy="2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Calibri"/>
              </a:rPr>
              <a:t>© SoftUni – </a:t>
            </a:r>
            <a:r>
              <a:rPr b="0" lang="en-US" sz="1600" spc="-1" strike="noStrike" u="sng">
                <a:solidFill>
                  <a:srgbClr val="f2ac44"/>
                </a:solidFill>
                <a:uFillTx/>
                <a:latin typeface="Calibri"/>
                <a:ea typeface="Calibri"/>
                <a:hlinkClick r:id="rId3"/>
              </a:rPr>
              <a:t>https://about.softuni.bg</a:t>
            </a:r>
            <a:r>
              <a:rPr b="0" lang="en-US" sz="1600" spc="-1" strike="noStrike" u="sng">
                <a:solidFill>
                  <a:srgbClr val="f2ac44"/>
                </a:solidFill>
                <a:uFillTx/>
                <a:latin typeface="Calibri"/>
                <a:ea typeface="Calibri"/>
                <a:hlinkClick r:id="rId4"/>
              </a:rPr>
              <a:t>. 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Calibri"/>
              </a:rPr>
              <a:t>Copyrighted document. Unauthorized copy, reproduction or use is not permitted.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5" name="Picture SoftUni Mascot" descr=""/>
          <p:cNvPicPr/>
          <p:nvPr/>
        </p:nvPicPr>
        <p:blipFill>
          <a:blip r:embed="rId5"/>
          <a:stretch/>
        </p:blipFill>
        <p:spPr>
          <a:xfrm>
            <a:off x="642600" y="2898720"/>
            <a:ext cx="2451240" cy="2959560"/>
          </a:xfrm>
          <a:prstGeom prst="rect">
            <a:avLst/>
          </a:prstGeom>
          <a:ln>
            <a:noFill/>
          </a:ln>
        </p:spPr>
      </p:pic>
      <p:grpSp>
        <p:nvGrpSpPr>
          <p:cNvPr id="256" name="Group 3"/>
          <p:cNvGrpSpPr/>
          <p:nvPr/>
        </p:nvGrpSpPr>
        <p:grpSpPr>
          <a:xfrm>
            <a:off x="3332160" y="1702440"/>
            <a:ext cx="8314920" cy="3543480"/>
            <a:chOff x="3332160" y="1702440"/>
            <a:chExt cx="8314920" cy="3543480"/>
          </a:xfrm>
        </p:grpSpPr>
        <p:pic>
          <p:nvPicPr>
            <p:cNvPr id="257" name="Picture SoftUni Kids Logo" descr=""/>
            <p:cNvPicPr/>
            <p:nvPr/>
          </p:nvPicPr>
          <p:blipFill>
            <a:blip r:embed="rId6"/>
            <a:stretch/>
          </p:blipFill>
          <p:spPr>
            <a:xfrm>
              <a:off x="10517040" y="3776400"/>
              <a:ext cx="1130040" cy="13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8" name="Picture SoftUni Foundation Logo" descr=""/>
            <p:cNvPicPr/>
            <p:nvPr/>
          </p:nvPicPr>
          <p:blipFill>
            <a:blip r:embed="rId7"/>
            <a:stretch/>
          </p:blipFill>
          <p:spPr>
            <a:xfrm>
              <a:off x="9054000" y="3788280"/>
              <a:ext cx="1166040" cy="1350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Picture SoftUni Digital Logo" descr=""/>
            <p:cNvPicPr/>
            <p:nvPr/>
          </p:nvPicPr>
          <p:blipFill>
            <a:blip r:embed="rId8"/>
            <a:stretch/>
          </p:blipFill>
          <p:spPr>
            <a:xfrm>
              <a:off x="7657560" y="3789000"/>
              <a:ext cx="1084320" cy="1456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Picture SoftUni Creative Logo" descr=""/>
            <p:cNvPicPr/>
            <p:nvPr/>
          </p:nvPicPr>
          <p:blipFill>
            <a:blip r:embed="rId9"/>
            <a:stretch/>
          </p:blipFill>
          <p:spPr>
            <a:xfrm>
              <a:off x="6174000" y="3776400"/>
              <a:ext cx="1166040" cy="13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Picture SoftUni Svetlina Logo" descr=""/>
            <p:cNvPicPr/>
            <p:nvPr/>
          </p:nvPicPr>
          <p:blipFill>
            <a:blip r:embed="rId10"/>
            <a:stretch/>
          </p:blipFill>
          <p:spPr>
            <a:xfrm>
              <a:off x="4735080" y="3776400"/>
              <a:ext cx="1166040" cy="140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2" name="Picture Software University Logo" descr=""/>
            <p:cNvPicPr/>
            <p:nvPr/>
          </p:nvPicPr>
          <p:blipFill>
            <a:blip r:embed="rId11"/>
            <a:stretch/>
          </p:blipFill>
          <p:spPr>
            <a:xfrm>
              <a:off x="3332160" y="3776400"/>
              <a:ext cx="1164240" cy="143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" name="Line 4"/>
            <p:cNvSpPr/>
            <p:nvPr/>
          </p:nvSpPr>
          <p:spPr>
            <a:xfrm>
              <a:off x="11076840" y="333540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Line 5"/>
            <p:cNvSpPr/>
            <p:nvPr/>
          </p:nvSpPr>
          <p:spPr>
            <a:xfrm>
              <a:off x="9636840" y="332892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Line 6"/>
            <p:cNvSpPr/>
            <p:nvPr/>
          </p:nvSpPr>
          <p:spPr>
            <a:xfrm>
              <a:off x="8196840" y="332892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Line 7"/>
            <p:cNvSpPr/>
            <p:nvPr/>
          </p:nvSpPr>
          <p:spPr>
            <a:xfrm>
              <a:off x="6756840" y="332892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Line 8"/>
            <p:cNvSpPr/>
            <p:nvPr/>
          </p:nvSpPr>
          <p:spPr>
            <a:xfrm>
              <a:off x="5309640" y="333540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Line 9"/>
            <p:cNvSpPr/>
            <p:nvPr/>
          </p:nvSpPr>
          <p:spPr>
            <a:xfrm>
              <a:off x="3915000" y="333540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Line 10"/>
            <p:cNvSpPr/>
            <p:nvPr/>
          </p:nvSpPr>
          <p:spPr>
            <a:xfrm>
              <a:off x="3915000" y="3335400"/>
              <a:ext cx="7161840" cy="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Line 11"/>
            <p:cNvSpPr/>
            <p:nvPr/>
          </p:nvSpPr>
          <p:spPr>
            <a:xfrm>
              <a:off x="7495920" y="3092760"/>
              <a:ext cx="0" cy="236160"/>
            </a:xfrm>
            <a:prstGeom prst="line">
              <a:avLst/>
            </a:prstGeom>
            <a:ln w="25560">
              <a:solidFill>
                <a:srgbClr val="f99c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1" name="Picture SoftUni Logo" descr=""/>
            <p:cNvPicPr/>
            <p:nvPr/>
          </p:nvPicPr>
          <p:blipFill>
            <a:blip r:embed="rId12"/>
            <a:stretch/>
          </p:blipFill>
          <p:spPr>
            <a:xfrm>
              <a:off x="6896880" y="1702440"/>
              <a:ext cx="1198440" cy="1198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2" name="PlaceHolder 12"/>
          <p:cNvSpPr>
            <a:spLocks noGrp="1"/>
          </p:cNvSpPr>
          <p:nvPr>
            <p:ph type="title"/>
          </p:nvPr>
        </p:nvSpPr>
        <p:spPr>
          <a:xfrm>
            <a:off x="809640" y="703080"/>
            <a:ext cx="5915880" cy="103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</a:rPr>
              <a:t>Questions?</a:t>
            </a:r>
            <a:endParaRPr b="0" lang="en-US" sz="8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273" name="Logo Software University" descr=""/>
          <p:cNvPicPr/>
          <p:nvPr/>
        </p:nvPicPr>
        <p:blipFill>
          <a:blip r:embed="rId13"/>
          <a:stretch/>
        </p:blipFill>
        <p:spPr>
          <a:xfrm>
            <a:off x="10008720" y="190440"/>
            <a:ext cx="2013120" cy="690480"/>
          </a:xfrm>
          <a:prstGeom prst="rect">
            <a:avLst/>
          </a:prstGeom>
          <a:ln>
            <a:noFill/>
          </a:ln>
        </p:spPr>
      </p:pic>
      <p:sp>
        <p:nvSpPr>
          <p:cNvPr id="274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Click to edit the outline text format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Second Outline Level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234465"/>
                </a:solidFill>
                <a:latin typeface="Calibri"/>
              </a:rPr>
              <a:t>Fourth Outline Level</a:t>
            </a:r>
            <a:endParaRPr b="0" lang="en-US" sz="2600" spc="-1" strike="noStrike">
              <a:solidFill>
                <a:srgbClr val="234465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34465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sldNum"/>
          </p:nvPr>
        </p:nvSpPr>
        <p:spPr>
          <a:xfrm>
            <a:off x="11752920" y="6507000"/>
            <a:ext cx="367200" cy="2966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9EF86EA-ED2D-460B-8273-D88B9CEEE36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3" name="Picture Forum" descr=""/>
          <p:cNvPicPr/>
          <p:nvPr/>
        </p:nvPicPr>
        <p:blipFill>
          <a:blip r:embed="rId3"/>
          <a:stretch/>
        </p:blipFill>
        <p:spPr>
          <a:xfrm>
            <a:off x="10524240" y="5249520"/>
            <a:ext cx="969840" cy="965520"/>
          </a:xfrm>
          <a:prstGeom prst="rect">
            <a:avLst/>
          </a:prstGeom>
          <a:ln>
            <a:noFill/>
          </a:ln>
        </p:spPr>
      </p:pic>
      <p:pic>
        <p:nvPicPr>
          <p:cNvPr id="314" name="Picture Logo FB" descr=""/>
          <p:cNvPicPr/>
          <p:nvPr/>
        </p:nvPicPr>
        <p:blipFill>
          <a:blip r:embed="rId4"/>
          <a:stretch/>
        </p:blipFill>
        <p:spPr>
          <a:xfrm>
            <a:off x="10507320" y="3690000"/>
            <a:ext cx="1003680" cy="1017360"/>
          </a:xfrm>
          <a:prstGeom prst="rect">
            <a:avLst/>
          </a:prstGeom>
          <a:ln>
            <a:noFill/>
          </a:ln>
        </p:spPr>
      </p:pic>
      <p:pic>
        <p:nvPicPr>
          <p:cNvPr id="315" name="Picture Logo SoftUni Right" descr=""/>
          <p:cNvPicPr/>
          <p:nvPr/>
        </p:nvPicPr>
        <p:blipFill>
          <a:blip r:embed="rId5"/>
          <a:stretch/>
        </p:blipFill>
        <p:spPr>
          <a:xfrm>
            <a:off x="10413360" y="1674000"/>
            <a:ext cx="1191600" cy="1473480"/>
          </a:xfrm>
          <a:prstGeom prst="rect">
            <a:avLst/>
          </a:prstGeom>
          <a:ln>
            <a:noFill/>
          </a:ln>
        </p:spPr>
      </p:pic>
      <p:pic>
        <p:nvPicPr>
          <p:cNvPr id="316" name="Picture SoftUni Mascot" descr=""/>
          <p:cNvPicPr/>
          <p:nvPr/>
        </p:nvPicPr>
        <p:blipFill>
          <a:blip r:embed="rId6"/>
          <a:stretch/>
        </p:blipFill>
        <p:spPr>
          <a:xfrm>
            <a:off x="7182000" y="2584440"/>
            <a:ext cx="2732760" cy="3630600"/>
          </a:xfrm>
          <a:prstGeom prst="rect">
            <a:avLst/>
          </a:prstGeom>
          <a:ln>
            <a:noFill/>
          </a:ln>
        </p:spPr>
      </p:pic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152280" y="1186200"/>
            <a:ext cx="8688240" cy="5495760"/>
          </a:xfrm>
          <a:prstGeom prst="rect">
            <a:avLst/>
          </a:prstGeom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Software University – High-Quality Education, Profession and Job for Software Developers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7"/>
              </a:rPr>
              <a:t>softuni.bg</a:t>
            </a:r>
            <a:r>
              <a:rPr b="0" lang="en-US" sz="28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Software University Foundation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8"/>
              </a:rPr>
              <a:t>softuni.foundation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Software University @ Facebook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9"/>
              </a:rPr>
              <a:t>facebook.com/SoftwareUniversity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Software University Forums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10"/>
              </a:rPr>
              <a:t>forum.softuni.bg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0"/>
            <a:ext cx="12194640" cy="109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9" name="Logo Software University" descr=""/>
          <p:cNvPicPr/>
          <p:nvPr/>
        </p:nvPicPr>
        <p:blipFill>
          <a:blip r:embed="rId11"/>
          <a:stretch/>
        </p:blipFill>
        <p:spPr>
          <a:xfrm>
            <a:off x="10068120" y="253800"/>
            <a:ext cx="1915200" cy="558720"/>
          </a:xfrm>
          <a:prstGeom prst="rect">
            <a:avLst/>
          </a:prstGeom>
          <a:ln>
            <a:noFill/>
          </a:ln>
        </p:spPr>
      </p:pic>
      <p:sp>
        <p:nvSpPr>
          <p:cNvPr id="320" name="PlaceHolder 4"/>
          <p:cNvSpPr>
            <a:spLocks noGrp="1"/>
          </p:cNvSpPr>
          <p:nvPr>
            <p:ph type="title"/>
          </p:nvPr>
        </p:nvSpPr>
        <p:spPr>
          <a:xfrm>
            <a:off x="172440" y="108720"/>
            <a:ext cx="9742320" cy="882360"/>
          </a:xfrm>
          <a:prstGeom prst="rect">
            <a:avLst/>
          </a:prstGeom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Trainings @ Software University (SoftUni)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softuni.bg/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judge.softuni.bg/" TargetMode="External"/><Relationship Id="rId2" Type="http://schemas.openxmlformats.org/officeDocument/2006/relationships/hyperlink" Target="https://softuni.bg/" TargetMode="External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g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quiz.softuni.bg/" TargetMode="External"/><Relationship Id="rId2" Type="http://schemas.openxmlformats.org/officeDocument/2006/relationships/hyperlink" Target="https://quiz.softuni.bg/" TargetMode="External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softuni.bg/courses/programming-basics/" TargetMode="External"/><Relationship Id="rId2" Type="http://schemas.openxmlformats.org/officeDocument/2006/relationships/hyperlink" Target="https://softuni.bg/forum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softuni.bg/trainings/3627/programming-basics-with-javascript-february-2022" TargetMode="Externa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code.visualstudio.com/" TargetMode="External"/><Relationship Id="rId2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3" Type="http://schemas.openxmlformats.org/officeDocument/2006/relationships/hyperlink" Target="https://www.jetbrains.com/webstorm/" TargetMode="External"/><Relationship Id="rId4" Type="http://schemas.openxmlformats.org/officeDocument/2006/relationships/hyperlink" Target="https://jsfiddle.net/" TargetMode="External"/><Relationship Id="rId5" Type="http://schemas.openxmlformats.org/officeDocument/2006/relationships/hyperlink" Target="https://jsfiddle.net/" TargetMode="External"/><Relationship Id="rId6" Type="http://schemas.openxmlformats.org/officeDocument/2006/relationships/hyperlink" Target="https://jsfiddle.net/" TargetMode="External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sli.do/" TargetMode="External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softuni.bg/" TargetMode="External"/><Relationship Id="rId2" Type="http://schemas.openxmlformats.org/officeDocument/2006/relationships/hyperlink" Target="https://about.softuni.bg/" TargetMode="External"/><Relationship Id="rId3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forum.softuni.bg/" TargetMode="External"/><Relationship Id="rId6" Type="http://schemas.openxmlformats.org/officeDocument/2006/relationships/slideLayout" Target="../slideLayouts/slideLayout73.xml"/><Relationship Id="rId7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about.softuni.bg/" TargetMode="External"/><Relationship Id="rId2" Type="http://schemas.openxmlformats.org/officeDocument/2006/relationships/hyperlink" Target="https://softuni.bg/" TargetMode="External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sli.do/" TargetMode="External"/><Relationship Id="rId2" Type="http://schemas.openxmlformats.org/officeDocument/2006/relationships/hyperlink" Target="https://www.sli.do/" TargetMode="Externa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jpeg"/><Relationship Id="rId1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8643240" y="6283440"/>
            <a:ext cx="295056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www.softuni.bg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8643240" y="5931720"/>
            <a:ext cx="2950560" cy="3513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5000"/>
              </a:lnSpc>
            </a:pPr>
            <a:r>
              <a:rPr b="1" lang="en-US" sz="1800" spc="-1" strike="noStrike">
                <a:solidFill>
                  <a:srgbClr val="1a334c"/>
                </a:solidFill>
                <a:latin typeface="Calibri"/>
              </a:rPr>
              <a:t>Софтуерен университет</a:t>
            </a:r>
            <a:endParaRPr b="0" lang="en-US" sz="1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552960" y="5377320"/>
            <a:ext cx="3137040" cy="444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Преподавателски екип</a:t>
            </a:r>
            <a:endParaRPr b="0" lang="en-US" sz="2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6" name="TextShape 4"/>
          <p:cNvSpPr txBox="1"/>
          <p:nvPr/>
        </p:nvSpPr>
        <p:spPr>
          <a:xfrm>
            <a:off x="552960" y="4851720"/>
            <a:ext cx="2980440" cy="4539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234465"/>
                </a:solidFill>
                <a:latin typeface="Calibri"/>
              </a:rPr>
              <a:t>СофтУни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67" name="TextShape 5"/>
          <p:cNvSpPr txBox="1"/>
          <p:nvPr/>
        </p:nvSpPr>
        <p:spPr>
          <a:xfrm>
            <a:off x="2834640" y="2926080"/>
            <a:ext cx="11083320" cy="13154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Откриване на курса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8" name="TextShape 6"/>
          <p:cNvSpPr txBox="1"/>
          <p:nvPr/>
        </p:nvSpPr>
        <p:spPr>
          <a:xfrm>
            <a:off x="668160" y="367560"/>
            <a:ext cx="1096200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234465"/>
                </a:solidFill>
                <a:latin typeface="Calibri"/>
              </a:rPr>
              <a:t>Основи на програмирането </a:t>
            </a:r>
            <a:endParaRPr b="0" lang="en-US" sz="48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69" name="Picture 17" descr=""/>
          <p:cNvPicPr/>
          <p:nvPr/>
        </p:nvPicPr>
        <p:blipFill>
          <a:blip r:embed="rId2"/>
          <a:stretch/>
        </p:blipFill>
        <p:spPr>
          <a:xfrm>
            <a:off x="825840" y="2533320"/>
            <a:ext cx="2211840" cy="551520"/>
          </a:xfrm>
          <a:prstGeom prst="rect">
            <a:avLst/>
          </a:prstGeom>
          <a:ln>
            <a:noFill/>
          </a:ln>
        </p:spPr>
      </p:pic>
      <p:pic>
        <p:nvPicPr>
          <p:cNvPr id="370" name="Picture 12" descr=""/>
          <p:cNvPicPr/>
          <p:nvPr/>
        </p:nvPicPr>
        <p:blipFill>
          <a:blip r:embed="rId3"/>
          <a:stretch/>
        </p:blipFill>
        <p:spPr>
          <a:xfrm>
            <a:off x="5151600" y="2431440"/>
            <a:ext cx="1995120" cy="199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Учебна програма 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191880" y="1196280"/>
            <a:ext cx="1181448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Първи стъпки в програмирането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Проверки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По-сложни проверки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For-цикъл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While-цикъл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Вложени цикли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indent="-3564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Calibri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Подготовка за изпит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2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FD53F68-ED00-4DC4-97C7-B52A3BC9B2A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Разпределение на лекция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graphicFrame>
        <p:nvGraphicFramePr>
          <p:cNvPr id="414" name="Table 2"/>
          <p:cNvGraphicFramePr/>
          <p:nvPr/>
        </p:nvGraphicFramePr>
        <p:xfrm>
          <a:off x="965880" y="1809000"/>
          <a:ext cx="9677160" cy="3611160"/>
        </p:xfrm>
        <a:graphic>
          <a:graphicData uri="http://schemas.openxmlformats.org/drawingml/2006/table">
            <a:tbl>
              <a:tblPr/>
              <a:tblGrid>
                <a:gridCol w="4994640"/>
                <a:gridCol w="4682520"/>
              </a:tblGrid>
              <a:tr h="775080">
                <a:tc>
                  <a:txBody>
                    <a:bodyPr lIns="142560" rIns="142560" tIns="108000" anchor="ctr"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Дейност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2560" marR="14256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28080">
                      <a:solidFill>
                        <a:srgbClr val="e0e3e9"/>
                      </a:solidFill>
                    </a:lnT>
                    <a:lnB w="28080">
                      <a:solidFill>
                        <a:srgbClr val="e0e3e9"/>
                      </a:solidFill>
                    </a:lnB>
                    <a:solidFill>
                      <a:srgbClr val="a3abbc">
                        <a:alpha val="50000"/>
                      </a:srgbClr>
                    </a:solidFill>
                  </a:tcPr>
                </a:tc>
                <a:tc>
                  <a:txBody>
                    <a:bodyPr lIns="142560" rIns="142560" tIns="108000" anchor="ctr">
                      <a:noAutofit/>
                    </a:bodyPr>
                    <a:p>
                      <a:pPr algn="ctr">
                        <a:lnSpc>
                          <a:spcPct val="95000"/>
                        </a:lnSpc>
                        <a:spcBef>
                          <a:spcPts val="1120"/>
                        </a:spcBef>
                      </a:pPr>
                      <a:r>
                        <a:rPr b="1" lang="en-US" sz="28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Времетраене</a:t>
                      </a:r>
                      <a:endParaRPr b="0" lang="en-US" sz="2800" spc="-1" strike="noStrike">
                        <a:latin typeface="Arial"/>
                      </a:endParaRPr>
                    </a:p>
                  </a:txBody>
                  <a:tcPr marL="142560" marR="14256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28080">
                      <a:solidFill>
                        <a:srgbClr val="e0e3e9"/>
                      </a:solidFill>
                    </a:lnT>
                    <a:lnB w="28080">
                      <a:solidFill>
                        <a:srgbClr val="e0e3e9"/>
                      </a:solidFill>
                    </a:lnB>
                    <a:solidFill>
                      <a:srgbClr val="a3abbc">
                        <a:alpha val="50000"/>
                      </a:srgbClr>
                    </a:solidFill>
                  </a:tcPr>
                </a:tc>
              </a:tr>
              <a:tr h="518760"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Лекционна част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2808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60 минути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2808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</a:tr>
              <a:tr h="536040"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Почивка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15 минути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</a:tr>
              <a:tr h="561600"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Лекционна част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50 минути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</a:tr>
              <a:tr h="609480"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Почивка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15 минути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</a:tr>
              <a:tr h="610200"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Лекционна част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0e3e9"/>
                      </a:solidFill>
                    </a:lnL>
                    <a:lnR w="1224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  <a:tc>
                  <a:txBody>
                    <a:bodyPr tIns="108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400" spc="-1" strike="noStrike">
                          <a:solidFill>
                            <a:srgbClr val="234465"/>
                          </a:solidFill>
                          <a:latin typeface="Calibri"/>
                        </a:rPr>
                        <a:t>40 минути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0e3e9"/>
                      </a:solidFill>
                    </a:lnL>
                    <a:lnR w="28080">
                      <a:solidFill>
                        <a:srgbClr val="e0e3e9"/>
                      </a:solidFill>
                    </a:lnR>
                    <a:lnT w="12240">
                      <a:solidFill>
                        <a:srgbClr val="e0e3e9"/>
                      </a:solidFill>
                    </a:lnT>
                    <a:lnB w="12240">
                      <a:solidFill>
                        <a:srgbClr val="e0e3e9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2F62973-10C5-4773-A7A5-406868CE8CA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2" descr=""/>
          <p:cNvPicPr/>
          <p:nvPr/>
        </p:nvPicPr>
        <p:blipFill>
          <a:blip r:embed="rId1"/>
          <a:stretch/>
        </p:blipFill>
        <p:spPr>
          <a:xfrm>
            <a:off x="4876920" y="142200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417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Преподаватели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457200" y="1752480"/>
            <a:ext cx="8434080" cy="45874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600" spc="-1" strike="noStrike">
                <a:solidFill>
                  <a:srgbClr val="234465"/>
                </a:solidFill>
                <a:latin typeface="Calibri"/>
              </a:rPr>
              <a:t>Петър Пенев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Developer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във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VMware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Има образование в сферата на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икономиката и маркетинга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Има опит с технологиите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JavaScript,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304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 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Java, C#, Python, Docker, Kubernetes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304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Преподаватели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A91EC7F2-F339-405A-BD13-8B1A0A1D727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21" name="Picture 5" descr=""/>
          <p:cNvPicPr/>
          <p:nvPr/>
        </p:nvPicPr>
        <p:blipFill>
          <a:blip r:embed="rId1"/>
          <a:stretch/>
        </p:blipFill>
        <p:spPr>
          <a:xfrm>
            <a:off x="8300880" y="1539000"/>
            <a:ext cx="2924640" cy="43887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457200" y="1752480"/>
            <a:ext cx="8434080" cy="45874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600" spc="-1" strike="noStrike">
                <a:solidFill>
                  <a:srgbClr val="234465"/>
                </a:solidFill>
                <a:latin typeface="Calibri"/>
              </a:rPr>
              <a:t>Тодор Стоянов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Преподавател и топ студент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 СофтУни: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Java и JavaScript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Junior JavaScript Developer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60948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Опит като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системен администратор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304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Преподаватели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11563560" y="6397200"/>
            <a:ext cx="428400" cy="30852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>
            <a:noAutofit/>
          </a:bodyPr>
          <a:p>
            <a:pPr algn="r">
              <a:lnSpc>
                <a:spcPct val="100000"/>
              </a:lnSpc>
            </a:pPr>
            <a:fld id="{CC70D01D-DDBD-4906-93C8-FE93A9960D6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25" name="Picture 1" descr=""/>
          <p:cNvPicPr/>
          <p:nvPr/>
        </p:nvPicPr>
        <p:blipFill>
          <a:blip r:embed="rId1"/>
          <a:stretch/>
        </p:blipFill>
        <p:spPr>
          <a:xfrm>
            <a:off x="7696080" y="1899000"/>
            <a:ext cx="3352320" cy="33523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Домашни, изпити и оценяване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27" name="Picture 7" descr=""/>
          <p:cNvPicPr/>
          <p:nvPr/>
        </p:nvPicPr>
        <p:blipFill>
          <a:blip r:embed="rId1"/>
          <a:stretch/>
        </p:blipFill>
        <p:spPr>
          <a:xfrm>
            <a:off x="4876920" y="1337400"/>
            <a:ext cx="2709360" cy="270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1623960" y="983520"/>
            <a:ext cx="10496160" cy="55461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Упражненията са </a:t>
            </a:r>
            <a:r>
              <a:rPr b="1" lang="en-US" sz="3600" spc="-1" strike="noStrike">
                <a:solidFill>
                  <a:srgbClr val="ffa000"/>
                </a:solidFill>
                <a:latin typeface="Calibri"/>
              </a:rPr>
              <a:t>много важни!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Трябва да програмирате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всеки ден</a:t>
            </a:r>
            <a:r>
              <a:rPr b="0" lang="en-US" sz="3200" spc="-1" strike="noStrike">
                <a:solidFill>
                  <a:srgbClr val="ffa000"/>
                </a:solidFill>
                <a:latin typeface="Calibri"/>
              </a:rPr>
              <a:t>!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Във всяко учебно занятие има </a:t>
            </a:r>
            <a:r>
              <a:rPr b="1" lang="en-US" sz="3600" spc="-1" strike="noStrike">
                <a:solidFill>
                  <a:srgbClr val="ffa000"/>
                </a:solidFill>
                <a:latin typeface="Calibri"/>
              </a:rPr>
              <a:t>задачи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Решаваме част от тях по време на занятие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Решенията трябва да бъдат предадени в Judge системата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1297080" y="100800"/>
            <a:ext cx="862524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Упражнения и домашни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0A758D-6557-49BC-BB37-DDC32BF1CB8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Всички изпити и домашни се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тестват автоматизирано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През онлайн Judge система: </a:t>
            </a:r>
            <a:r>
              <a:rPr b="1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judge.softuni.bg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Ще я използвате на всяко учебно занятие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Влиза се с вашия </a:t>
            </a:r>
            <a:r>
              <a:rPr b="1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softuni.bg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Система за онлайн оценяване (Judge)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33" name="Picture 2" descr=""/>
          <p:cNvPicPr/>
          <p:nvPr/>
        </p:nvPicPr>
        <p:blipFill>
          <a:blip r:embed="rId3"/>
          <a:stretch/>
        </p:blipFill>
        <p:spPr>
          <a:xfrm>
            <a:off x="8514360" y="3657600"/>
            <a:ext cx="2361960" cy="2361960"/>
          </a:xfrm>
          <a:prstGeom prst="rect">
            <a:avLst/>
          </a:prstGeom>
          <a:ln>
            <a:noFill/>
          </a:ln>
        </p:spPr>
      </p:pic>
      <p:sp>
        <p:nvSpPr>
          <p:cNvPr id="434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A809E8A-A068-4A93-9FC9-ED17B220895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45648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Качвате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сорс кода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(програмата)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48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Програмата се проверява с поредица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тестове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456480" indent="-456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За всеки успешен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тест получавате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Как работи тестването в Judge системата?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37" name="Picture 6" descr=""/>
          <p:cNvPicPr/>
          <p:nvPr/>
        </p:nvPicPr>
        <p:blipFill>
          <a:blip r:embed="rId1"/>
          <a:stretch/>
        </p:blipFill>
        <p:spPr>
          <a:xfrm>
            <a:off x="1415880" y="3953880"/>
            <a:ext cx="2080800" cy="741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8" name="Picture 7" descr=""/>
          <p:cNvPicPr/>
          <p:nvPr/>
        </p:nvPicPr>
        <p:blipFill>
          <a:blip r:embed="rId2"/>
          <a:stretch/>
        </p:blipFill>
        <p:spPr>
          <a:xfrm>
            <a:off x="5115960" y="2639160"/>
            <a:ext cx="6553800" cy="3858480"/>
          </a:xfrm>
          <a:prstGeom prst="rect">
            <a:avLst/>
          </a:prstGeom>
          <a:ln>
            <a:noFill/>
          </a:ln>
        </p:spPr>
      </p:pic>
      <p:sp>
        <p:nvSpPr>
          <p:cNvPr id="439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4936B3F-EB09-4ACE-BEEF-0D56A0ACC9A9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820880" y="969840"/>
            <a:ext cx="10214640" cy="5791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Курсът "Основи на програмирането" завършва с онлайн практически и теоретичен изпит: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Предварителен изпит – </a:t>
            </a:r>
            <a:r>
              <a:rPr b="1" lang="en-US" sz="3000" spc="-1" strike="noStrike">
                <a:solidFill>
                  <a:srgbClr val="f2a40d"/>
                </a:solidFill>
                <a:latin typeface="Calibri"/>
              </a:rPr>
              <a:t>19 и 20 март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Редовен изпит – </a:t>
            </a:r>
            <a:r>
              <a:rPr b="1" lang="en-US" sz="3000" spc="-1" strike="noStrike">
                <a:solidFill>
                  <a:srgbClr val="f2a40d"/>
                </a:solidFill>
                <a:latin typeface="Calibri"/>
              </a:rPr>
              <a:t>26 и 27 март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4428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Ранно плащане – </a:t>
            </a:r>
            <a:r>
              <a:rPr b="1" lang="en-US" sz="3100" spc="-1" strike="noStrike">
                <a:solidFill>
                  <a:srgbClr val="f2a40d"/>
                </a:solidFill>
                <a:latin typeface="Calibri"/>
              </a:rPr>
              <a:t>до</a:t>
            </a: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100" spc="-1" strike="noStrike">
                <a:solidFill>
                  <a:srgbClr val="f2a40d"/>
                </a:solidFill>
                <a:latin typeface="Calibri"/>
              </a:rPr>
              <a:t>21 февруари включително </a:t>
            </a: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(50 лв)</a:t>
            </a:r>
            <a:endParaRPr b="0" lang="en-US" sz="31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Късно плащане – </a:t>
            </a:r>
            <a:r>
              <a:rPr b="1" lang="en-US" sz="3100" spc="-1" strike="noStrike">
                <a:solidFill>
                  <a:srgbClr val="f2a40d"/>
                </a:solidFill>
                <a:latin typeface="Calibri"/>
              </a:rPr>
              <a:t>до</a:t>
            </a: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100" spc="-1" strike="noStrike">
                <a:solidFill>
                  <a:srgbClr val="f2a40d"/>
                </a:solidFill>
                <a:latin typeface="Calibri"/>
              </a:rPr>
              <a:t>21 март включително </a:t>
            </a:r>
            <a:r>
              <a:rPr b="0" lang="en-US" sz="3100" spc="-1" strike="noStrike">
                <a:solidFill>
                  <a:srgbClr val="234465"/>
                </a:solidFill>
                <a:latin typeface="Calibri"/>
              </a:rPr>
              <a:t>(100 лв)</a:t>
            </a:r>
            <a:endParaRPr b="0" lang="en-US" sz="31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1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297080" y="100800"/>
            <a:ext cx="862524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Изпити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52138E-3098-4D69-9846-2F5EE488E33C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Цели на курса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Учебна програма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Преподаватели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Домашни, изпити и оценяване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Учебни ресурси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AutoNum type="arabicPeriod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Съдържание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73" name="Picture 7" descr=""/>
          <p:cNvPicPr/>
          <p:nvPr/>
        </p:nvPicPr>
        <p:blipFill>
          <a:blip r:embed="rId1"/>
          <a:stretch/>
        </p:blipFill>
        <p:spPr>
          <a:xfrm flipH="1">
            <a:off x="7544160" y="1165680"/>
            <a:ext cx="3962160" cy="4863960"/>
          </a:xfrm>
          <a:prstGeom prst="rect">
            <a:avLst/>
          </a:prstGeom>
          <a:ln>
            <a:noFill/>
          </a:ln>
        </p:spPr>
      </p:pic>
      <p:sp>
        <p:nvSpPr>
          <p:cNvPr id="374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84111BF-BC72-4B74-B7B2-D90CD5823FC7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1730880" y="965520"/>
            <a:ext cx="10134360" cy="57913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fa000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6 задачи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за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4 часа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 judge системата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прости операции и пресмятания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условни конструкции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вложени условни конструкции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</a:t>
            </a:r>
            <a:r>
              <a:rPr b="1" lang="en-US" sz="3000" spc="-1" strike="noStrike">
                <a:solidFill>
                  <a:srgbClr val="ffa000"/>
                </a:solidFill>
                <a:latin typeface="Consolas"/>
              </a:rPr>
              <a:t>for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-цикъл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</a:t>
            </a:r>
            <a:r>
              <a:rPr b="1" lang="en-US" sz="3000" spc="-1" strike="noStrike">
                <a:solidFill>
                  <a:srgbClr val="ffa000"/>
                </a:solidFill>
                <a:latin typeface="Consolas"/>
              </a:rPr>
              <a:t>while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-цикъл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1" marL="800280" indent="-421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Задача с вложени цикли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1297080" y="100800"/>
            <a:ext cx="862524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Онлайн практически изпит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DB1D42B-9FBA-41DD-A30F-518251ABB31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1550880" y="1134000"/>
            <a:ext cx="10640520" cy="52758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15 въпроса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за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30 минути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 </a:t>
            </a:r>
            <a:r>
              <a:rPr b="1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quiz </a:t>
            </a:r>
            <a:r>
              <a:rPr b="1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системата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Затворени въпроси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1297080" y="100800"/>
            <a:ext cx="862524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Онлайн теоретичен изпит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48" name="Picture 4" descr=""/>
          <p:cNvPicPr/>
          <p:nvPr/>
        </p:nvPicPr>
        <p:blipFill>
          <a:blip r:embed="rId3"/>
          <a:stretch/>
        </p:blipFill>
        <p:spPr>
          <a:xfrm>
            <a:off x="9130320" y="4049640"/>
            <a:ext cx="2465640" cy="257292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BE85DE2-F496-4801-AD32-B25A8783135F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Резултати от изпит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51" name="Picture 4" descr=""/>
          <p:cNvPicPr/>
          <p:nvPr/>
        </p:nvPicPr>
        <p:blipFill>
          <a:blip r:embed="rId1"/>
          <a:stretch/>
        </p:blipFill>
        <p:spPr>
          <a:xfrm>
            <a:off x="8451000" y="3733920"/>
            <a:ext cx="3310560" cy="2383560"/>
          </a:xfrm>
          <a:prstGeom prst="rect">
            <a:avLst/>
          </a:prstGeom>
          <a:ln>
            <a:noFill/>
          </a:ln>
        </p:spPr>
      </p:pic>
      <p:sp>
        <p:nvSpPr>
          <p:cNvPr id="452" name="TextShape 2"/>
          <p:cNvSpPr txBox="1"/>
          <p:nvPr/>
        </p:nvSpPr>
        <p:spPr>
          <a:xfrm>
            <a:off x="191880" y="1196280"/>
            <a:ext cx="1181448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Оценката от изпита е видима в раздел "Обучения" във вашия профил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201"/>
              </a:spcBef>
              <a:spcAft>
                <a:spcPts val="2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При резултат &lt; 4.00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Bef>
                <a:spcPts val="201"/>
              </a:spcBef>
              <a:spcAft>
                <a:spcPts val="2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Препоръчва се повтаряне на курса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895320">
              <a:lnSpc>
                <a:spcPct val="105000"/>
              </a:lnSpc>
              <a:spcBef>
                <a:spcPts val="201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При резултат &gt;= 4.00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05000"/>
              </a:lnSpc>
              <a:spcAft>
                <a:spcPts val="24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Записване на Fundamentals Module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A8E0A47-23F8-4759-8E64-DFAA9A16CCBB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icture 8" descr=""/>
          <p:cNvPicPr/>
          <p:nvPr/>
        </p:nvPicPr>
        <p:blipFill>
          <a:blip r:embed="rId1"/>
          <a:stretch/>
        </p:blipFill>
        <p:spPr>
          <a:xfrm>
            <a:off x="3215880" y="1650600"/>
            <a:ext cx="5207040" cy="5207040"/>
          </a:xfrm>
          <a:prstGeom prst="rect">
            <a:avLst/>
          </a:prstGeom>
          <a:ln>
            <a:noFill/>
          </a:ln>
        </p:spPr>
      </p:pic>
      <p:pic>
        <p:nvPicPr>
          <p:cNvPr id="455" name="Picture 13" descr=""/>
          <p:cNvPicPr/>
          <p:nvPr/>
        </p:nvPicPr>
        <p:blipFill>
          <a:blip r:embed="rId2"/>
          <a:stretch/>
        </p:blipFill>
        <p:spPr>
          <a:xfrm rot="18262800">
            <a:off x="1220760" y="1794600"/>
            <a:ext cx="2948040" cy="3563640"/>
          </a:xfrm>
          <a:prstGeom prst="rect">
            <a:avLst/>
          </a:prstGeom>
          <a:ln>
            <a:noFill/>
          </a:ln>
        </p:spPr>
      </p:pic>
      <p:sp>
        <p:nvSpPr>
          <p:cNvPr id="456" name="CustomShape 1"/>
          <p:cNvSpPr/>
          <p:nvPr/>
        </p:nvSpPr>
        <p:spPr>
          <a:xfrm>
            <a:off x="1303920" y="2906640"/>
            <a:ext cx="1959120" cy="12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300" spc="-1" strike="noStrike">
                <a:solidFill>
                  <a:srgbClr val="234465"/>
                </a:solidFill>
                <a:latin typeface="Calibri"/>
              </a:rPr>
              <a:t>Практически изпит </a:t>
            </a:r>
            <a:br/>
            <a:r>
              <a:rPr b="1" lang="en-US" sz="2300" spc="-1" strike="noStrike">
                <a:solidFill>
                  <a:srgbClr val="234465"/>
                </a:solidFill>
                <a:latin typeface="Calibri"/>
              </a:rPr>
              <a:t>100%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633560" y="3899520"/>
            <a:ext cx="219636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ОЦЕНКА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8" name="Picture 12" descr=""/>
          <p:cNvPicPr/>
          <p:nvPr/>
        </p:nvPicPr>
        <p:blipFill>
          <a:blip r:embed="rId3"/>
          <a:stretch/>
        </p:blipFill>
        <p:spPr>
          <a:xfrm rot="3245400">
            <a:off x="7120800" y="2269800"/>
            <a:ext cx="2948040" cy="345564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8004960" y="3276360"/>
            <a:ext cx="1910880" cy="12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Домашни</a:t>
            </a:r>
            <a:br/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5%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BB88439-4FE7-449E-9C5C-D33C0D26240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23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1" name="TextShape 5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СофтУни сертификат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8" descr=""/>
          <p:cNvPicPr/>
          <p:nvPr/>
        </p:nvPicPr>
        <p:blipFill>
          <a:blip r:embed="rId1"/>
          <a:stretch/>
        </p:blipFill>
        <p:spPr>
          <a:xfrm>
            <a:off x="2900880" y="1596600"/>
            <a:ext cx="5207040" cy="5207040"/>
          </a:xfrm>
          <a:prstGeom prst="rect">
            <a:avLst/>
          </a:prstGeom>
          <a:ln>
            <a:noFill/>
          </a:ln>
        </p:spPr>
      </p:pic>
      <p:pic>
        <p:nvPicPr>
          <p:cNvPr id="463" name="Picture 12" descr=""/>
          <p:cNvPicPr/>
          <p:nvPr/>
        </p:nvPicPr>
        <p:blipFill>
          <a:blip r:embed="rId2"/>
          <a:stretch/>
        </p:blipFill>
        <p:spPr>
          <a:xfrm rot="3471000">
            <a:off x="6959160" y="1843560"/>
            <a:ext cx="2948040" cy="3455640"/>
          </a:xfrm>
          <a:prstGeom prst="rect">
            <a:avLst/>
          </a:prstGeom>
          <a:ln>
            <a:noFill/>
          </a:ln>
        </p:spPr>
      </p:pic>
      <p:sp>
        <p:nvSpPr>
          <p:cNvPr id="464" name="CustomShape 1"/>
          <p:cNvSpPr/>
          <p:nvPr/>
        </p:nvSpPr>
        <p:spPr>
          <a:xfrm>
            <a:off x="7900560" y="2833200"/>
            <a:ext cx="1910880" cy="12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400" spc="-1" strike="noStrike">
                <a:solidFill>
                  <a:srgbClr val="234465"/>
                </a:solidFill>
                <a:latin typeface="Calibri"/>
              </a:rPr>
              <a:t>Теоретичен изпит </a:t>
            </a: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FB3A21E-28F6-49B2-9586-0C67755C81F6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24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ЦПО сертификат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4385880" y="3879000"/>
            <a:ext cx="219636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ОЦЕНКА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8" name="Picture 9" descr=""/>
          <p:cNvPicPr/>
          <p:nvPr/>
        </p:nvPicPr>
        <p:blipFill>
          <a:blip r:embed="rId3"/>
          <a:stretch/>
        </p:blipFill>
        <p:spPr>
          <a:xfrm rot="18262800">
            <a:off x="905760" y="1701000"/>
            <a:ext cx="2948040" cy="3455640"/>
          </a:xfrm>
          <a:prstGeom prst="rect">
            <a:avLst/>
          </a:prstGeom>
          <a:ln>
            <a:noFill/>
          </a:ln>
        </p:spPr>
      </p:pic>
      <p:sp>
        <p:nvSpPr>
          <p:cNvPr id="469" name="CustomShape 5"/>
          <p:cNvSpPr/>
          <p:nvPr/>
        </p:nvSpPr>
        <p:spPr>
          <a:xfrm>
            <a:off x="1024560" y="2786400"/>
            <a:ext cx="1959120" cy="12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1199"/>
              </a:spcBef>
              <a:spcAft>
                <a:spcPts val="2401"/>
              </a:spcAft>
            </a:pPr>
            <a:r>
              <a:rPr b="1" lang="en-US" sz="2300" spc="-1" strike="noStrike">
                <a:solidFill>
                  <a:srgbClr val="234465"/>
                </a:solidFill>
                <a:latin typeface="Calibri"/>
              </a:rPr>
              <a:t>Практически изпит </a:t>
            </a:r>
            <a:br/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Какво ни трябва за курса?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71" name="Picture 6" descr=""/>
          <p:cNvPicPr/>
          <p:nvPr/>
        </p:nvPicPr>
        <p:blipFill>
          <a:blip r:embed="rId1"/>
          <a:stretch/>
        </p:blipFill>
        <p:spPr>
          <a:xfrm>
            <a:off x="4724280" y="1406880"/>
            <a:ext cx="2833200" cy="22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191880" y="1196280"/>
            <a:ext cx="11923560" cy="52005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Официална страница на курса "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Основи на програмирането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":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3600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Влизайте редовно във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форума</a:t>
            </a:r>
            <a:r>
              <a:rPr b="0" lang="en-US" sz="32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на</a:t>
            </a:r>
            <a:r>
              <a:rPr b="0" lang="en-US" sz="3200" spc="-1" strike="noStrike">
                <a:solidFill>
                  <a:srgbClr val="1a334c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СофтУни: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Обсъждайте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задачите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с колеги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Намирайте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решения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на всички задачи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Споделяйте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код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/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решения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/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идеи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/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проблеми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Страница на курса и материали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1703880" y="1924920"/>
            <a:ext cx="8783640" cy="752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 u="sng">
                <a:solidFill>
                  <a:srgbClr val="f2ac44"/>
                </a:solidFill>
                <a:uFillTx/>
                <a:latin typeface="Consolas"/>
                <a:hlinkClick r:id="rId1"/>
              </a:rPr>
              <a:t>https://softuni.bg/courses/programming-basics/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3440880" y="5753880"/>
            <a:ext cx="4772520" cy="75276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480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108000" bIns="108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600" spc="-1" strike="noStrike" u="sng">
                <a:solidFill>
                  <a:srgbClr val="f2ac44"/>
                </a:solidFill>
                <a:uFillTx/>
                <a:latin typeface="Consolas"/>
                <a:hlinkClick r:id="rId2"/>
              </a:rPr>
              <a:t>https://softuni.bg/forum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6" name="TextShape 5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9AFA327-A5F2-49F7-A3DA-62AB5C3F6138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Всички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презентации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,</a:t>
            </a:r>
            <a:r>
              <a:rPr b="1" lang="en-US" sz="34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fa000"/>
                </a:solidFill>
                <a:latin typeface="Calibri"/>
              </a:rPr>
              <a:t>видеа, домашни </a:t>
            </a: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и други </a:t>
            </a:r>
            <a:br/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материали са отворени с публичен достъп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Посетете </a:t>
            </a:r>
            <a:r>
              <a:rPr b="1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страницата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на вашия курс, за да ги достъпите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Презентации, видеа и домашни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79" name="Picture 7" descr=""/>
          <p:cNvPicPr/>
          <p:nvPr/>
        </p:nvPicPr>
        <p:blipFill>
          <a:blip r:embed="rId2"/>
          <a:stretch/>
        </p:blipFill>
        <p:spPr>
          <a:xfrm>
            <a:off x="6095880" y="3848040"/>
            <a:ext cx="2781000" cy="2781000"/>
          </a:xfrm>
          <a:prstGeom prst="rect">
            <a:avLst/>
          </a:prstGeom>
          <a:ln>
            <a:noFill/>
          </a:ln>
        </p:spPr>
      </p:pic>
      <p:pic>
        <p:nvPicPr>
          <p:cNvPr id="480" name="Picture 8" descr=""/>
          <p:cNvPicPr/>
          <p:nvPr/>
        </p:nvPicPr>
        <p:blipFill>
          <a:blip r:embed="rId3"/>
          <a:stretch/>
        </p:blipFill>
        <p:spPr>
          <a:xfrm>
            <a:off x="2738880" y="4305240"/>
            <a:ext cx="2649960" cy="2133360"/>
          </a:xfrm>
          <a:prstGeom prst="rect">
            <a:avLst/>
          </a:prstGeom>
          <a:ln>
            <a:noFill/>
          </a:ln>
        </p:spPr>
      </p:pic>
      <p:sp>
        <p:nvSpPr>
          <p:cNvPr id="481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AFFD305-C50F-450A-B893-04B576A3163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FC0639E-FFD2-48B6-9591-97A9A60819B0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Презентацията, ресурсите и всички останали материали се намират в страницата на курса, под съответната лекция: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110880" y="100800"/>
            <a:ext cx="97945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Достъп до материалите за курса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7265880" y="3249000"/>
            <a:ext cx="3329640" cy="18241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600">
            <a:solidFill>
              <a:schemeClr val="tx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>
            <a:spAutoFit/>
          </a:bodyPr>
          <a:p>
            <a:pPr algn="ctr">
              <a:lnSpc>
                <a:spcPct val="110000"/>
              </a:lnSpc>
            </a:pPr>
            <a:r>
              <a:rPr b="0" lang="en-US" sz="2400" spc="-1" strike="noStrike">
                <a:solidFill>
                  <a:srgbClr val="234465"/>
                </a:solidFill>
                <a:latin typeface="Calibri"/>
              </a:rPr>
              <a:t>Видеото от съответното занятие се качва на следващия ден до 14:00ч.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6" name="Picture 7" descr=""/>
          <p:cNvPicPr/>
          <p:nvPr/>
        </p:nvPicPr>
        <p:blipFill>
          <a:blip r:embed="rId1"/>
          <a:stretch/>
        </p:blipFill>
        <p:spPr>
          <a:xfrm>
            <a:off x="1190880" y="2440080"/>
            <a:ext cx="4202280" cy="40755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Софтуер за обучението в настоящия курс: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Visual Studio Code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Инструкции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за инсталация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Алтернативи: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WebStorm</a:t>
            </a:r>
            <a:r>
              <a:rPr b="0" lang="en-US" sz="3000" spc="-1" strike="noStrike">
                <a:solidFill>
                  <a:srgbClr val="ff0000"/>
                </a:solidFill>
                <a:latin typeface="Calibri"/>
              </a:rPr>
              <a:t>  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lvl="2" marL="1255680" indent="-36000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JS</a:t>
            </a: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5"/>
              </a:rPr>
              <a:t> </a:t>
            </a:r>
            <a:r>
              <a:rPr b="1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6"/>
              </a:rPr>
              <a:t>Fiddle</a:t>
            </a:r>
            <a:r>
              <a:rPr b="0" lang="en-US" sz="3000" spc="-1" strike="noStrike">
                <a:solidFill>
                  <a:srgbClr val="ffa000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Препоръчителен Софтуер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89" name="Picture 7" descr=""/>
          <p:cNvPicPr/>
          <p:nvPr/>
        </p:nvPicPr>
        <p:blipFill>
          <a:blip r:embed="rId7"/>
          <a:stretch/>
        </p:blipFill>
        <p:spPr>
          <a:xfrm>
            <a:off x="10368360" y="4911840"/>
            <a:ext cx="1199160" cy="1199160"/>
          </a:xfrm>
          <a:prstGeom prst="rect">
            <a:avLst/>
          </a:prstGeom>
          <a:ln>
            <a:noFill/>
          </a:ln>
        </p:spPr>
      </p:pic>
      <p:pic>
        <p:nvPicPr>
          <p:cNvPr id="490" name="Picture 8" descr=""/>
          <p:cNvPicPr/>
          <p:nvPr/>
        </p:nvPicPr>
        <p:blipFill>
          <a:blip r:embed="rId8"/>
          <a:stretch/>
        </p:blipFill>
        <p:spPr>
          <a:xfrm>
            <a:off x="8307720" y="4699080"/>
            <a:ext cx="1625400" cy="1625400"/>
          </a:xfrm>
          <a:prstGeom prst="rect">
            <a:avLst/>
          </a:prstGeom>
          <a:ln>
            <a:noFill/>
          </a:ln>
        </p:spPr>
      </p:pic>
      <p:pic>
        <p:nvPicPr>
          <p:cNvPr id="491" name="Picture 2" descr=""/>
          <p:cNvPicPr/>
          <p:nvPr/>
        </p:nvPicPr>
        <p:blipFill>
          <a:blip r:embed="rId9"/>
          <a:stretch/>
        </p:blipFill>
        <p:spPr>
          <a:xfrm>
            <a:off x="8534520" y="2514600"/>
            <a:ext cx="3180240" cy="1589760"/>
          </a:xfrm>
          <a:prstGeom prst="rect">
            <a:avLst/>
          </a:prstGeom>
          <a:ln>
            <a:noFill/>
          </a:ln>
        </p:spPr>
      </p:pic>
      <p:sp>
        <p:nvSpPr>
          <p:cNvPr id="492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BD32823-6CC9-435A-8BB7-ECFEF760E6B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US" sz="6600" spc="-1" strike="noStrike" u="sng">
                <a:solidFill>
                  <a:srgbClr val="d9880f"/>
                </a:solidFill>
                <a:uFillTx/>
                <a:latin typeface="Calibri"/>
                <a:hlinkClick r:id="rId1"/>
              </a:rPr>
              <a:t>sli.do</a:t>
            </a:r>
            <a:br/>
            <a:r>
              <a:rPr b="1" lang="en-US" sz="11500" spc="-1" strike="noStrike">
                <a:solidFill>
                  <a:srgbClr val="234465"/>
                </a:solidFill>
                <a:latin typeface="Calibri"/>
              </a:rPr>
              <a:t>#pb-feb</a:t>
            </a:r>
            <a:endParaRPr b="0" lang="en-US" sz="115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Имате въпроси?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D22131E-956F-4215-904B-1CF926F7D50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615240" y="558576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US" sz="4000" spc="-1" strike="noStrike">
                <a:solidFill>
                  <a:srgbClr val="234465"/>
                </a:solidFill>
                <a:latin typeface="Calibri"/>
              </a:rPr>
              <a:t>Запознайте се платформата SoftUni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Организационна част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4295880" y="864000"/>
            <a:ext cx="3599640" cy="3554640"/>
          </a:xfrm>
          <a:prstGeom prst="flowChartConnector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1D1C498-2261-485F-9BBC-711F9F414D4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Вашият профил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8345880" y="3339000"/>
            <a:ext cx="764640" cy="494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499" name="Picture 12" descr=""/>
          <p:cNvPicPr/>
          <p:nvPr/>
        </p:nvPicPr>
        <p:blipFill>
          <a:blip r:embed="rId1"/>
          <a:stretch/>
        </p:blipFill>
        <p:spPr>
          <a:xfrm>
            <a:off x="9333000" y="1596960"/>
            <a:ext cx="2544840" cy="4086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500" name="Picture 5" descr=""/>
          <p:cNvPicPr/>
          <p:nvPr/>
        </p:nvPicPr>
        <p:blipFill>
          <a:blip r:embed="rId2"/>
          <a:stretch/>
        </p:blipFill>
        <p:spPr>
          <a:xfrm>
            <a:off x="380880" y="1584000"/>
            <a:ext cx="7596720" cy="40989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D0B6792-FC75-40A0-95E1-1746B4A679E3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 секция "Обучения" ще откриете курсовете, за които сте записан/на, също и оценките от изпита си.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Вашите обучения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04" name="Picture 4" descr=""/>
          <p:cNvPicPr/>
          <p:nvPr/>
        </p:nvPicPr>
        <p:blipFill>
          <a:blip r:embed="rId1"/>
          <a:stretch/>
        </p:blipFill>
        <p:spPr>
          <a:xfrm>
            <a:off x="605880" y="2934000"/>
            <a:ext cx="2228760" cy="34866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05" name="CustomShape 4"/>
          <p:cNvSpPr/>
          <p:nvPr/>
        </p:nvSpPr>
        <p:spPr>
          <a:xfrm>
            <a:off x="3250800" y="4194000"/>
            <a:ext cx="1034640" cy="359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506" name="Picture 6" descr=""/>
          <p:cNvPicPr/>
          <p:nvPr/>
        </p:nvPicPr>
        <p:blipFill>
          <a:blip r:embed="rId2"/>
          <a:stretch/>
        </p:blipFill>
        <p:spPr>
          <a:xfrm>
            <a:off x="4790880" y="2934000"/>
            <a:ext cx="5412600" cy="34866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51B0C82-13F0-4F86-9740-B6303A0DDAE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Страница на курса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09" name="CustomShape 3"/>
          <p:cNvSpPr/>
          <p:nvPr/>
        </p:nvSpPr>
        <p:spPr>
          <a:xfrm rot="5400000">
            <a:off x="8125560" y="1880640"/>
            <a:ext cx="1282320" cy="23083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510" name="Picture 7" descr=""/>
          <p:cNvPicPr/>
          <p:nvPr/>
        </p:nvPicPr>
        <p:blipFill>
          <a:blip r:embed="rId1"/>
          <a:stretch/>
        </p:blipFill>
        <p:spPr>
          <a:xfrm>
            <a:off x="371520" y="1314000"/>
            <a:ext cx="6804360" cy="3644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511" name="Picture 9" descr=""/>
          <p:cNvPicPr/>
          <p:nvPr/>
        </p:nvPicPr>
        <p:blipFill>
          <a:blip r:embed="rId2"/>
          <a:stretch/>
        </p:blipFill>
        <p:spPr>
          <a:xfrm>
            <a:off x="8255880" y="4014000"/>
            <a:ext cx="2802960" cy="26157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D75899A-71B0-4150-AD46-FB205012F41D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В секция " Сертификати" ще откриете сертификатите, които сте получили от СофтУни за курсовете, които сте преминали с оценка над 5.00.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Вашите сертификати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15" name="Picture 4" descr=""/>
          <p:cNvPicPr/>
          <p:nvPr/>
        </p:nvPicPr>
        <p:blipFill>
          <a:blip r:embed="rId1"/>
          <a:srcRect l="1561" t="0" r="0" b="0"/>
          <a:stretch/>
        </p:blipFill>
        <p:spPr>
          <a:xfrm>
            <a:off x="650880" y="2934000"/>
            <a:ext cx="2249640" cy="35625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6" name="CustomShape 4"/>
          <p:cNvSpPr/>
          <p:nvPr/>
        </p:nvSpPr>
        <p:spPr>
          <a:xfrm>
            <a:off x="3170880" y="4059000"/>
            <a:ext cx="1664640" cy="494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517" name="Picture 6" descr=""/>
          <p:cNvPicPr/>
          <p:nvPr/>
        </p:nvPicPr>
        <p:blipFill>
          <a:blip r:embed="rId2"/>
          <a:srcRect l="0" t="0" r="0" b="3616"/>
          <a:stretch/>
        </p:blipFill>
        <p:spPr>
          <a:xfrm>
            <a:off x="5015880" y="3105720"/>
            <a:ext cx="6920280" cy="265608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80E1E19-02D9-42DF-8007-1FA009432F45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Записване на изпит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20" name="Picture 5" descr=""/>
          <p:cNvPicPr/>
          <p:nvPr/>
        </p:nvPicPr>
        <p:blipFill>
          <a:blip r:embed="rId1"/>
          <a:stretch/>
        </p:blipFill>
        <p:spPr>
          <a:xfrm>
            <a:off x="7061400" y="4266720"/>
            <a:ext cx="4683960" cy="22399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1" name="CustomShape 3"/>
          <p:cNvSpPr/>
          <p:nvPr/>
        </p:nvSpPr>
        <p:spPr>
          <a:xfrm rot="5400000">
            <a:off x="7896240" y="2484000"/>
            <a:ext cx="1169640" cy="14396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grpSp>
        <p:nvGrpSpPr>
          <p:cNvPr id="522" name="Group 4"/>
          <p:cNvGrpSpPr/>
          <p:nvPr/>
        </p:nvGrpSpPr>
        <p:grpSpPr>
          <a:xfrm>
            <a:off x="290880" y="1404000"/>
            <a:ext cx="6009120" cy="3129120"/>
            <a:chOff x="290880" y="1404000"/>
            <a:chExt cx="6009120" cy="3129120"/>
          </a:xfrm>
        </p:grpSpPr>
        <p:pic>
          <p:nvPicPr>
            <p:cNvPr id="523" name="Picture 7" descr=""/>
            <p:cNvPicPr/>
            <p:nvPr/>
          </p:nvPicPr>
          <p:blipFill>
            <a:blip r:embed="rId2"/>
            <a:stretch/>
          </p:blipFill>
          <p:spPr>
            <a:xfrm>
              <a:off x="290880" y="1404000"/>
              <a:ext cx="6009120" cy="312912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9498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24" name="CustomShape 5"/>
            <p:cNvSpPr/>
            <p:nvPr/>
          </p:nvSpPr>
          <p:spPr>
            <a:xfrm>
              <a:off x="2945880" y="1584000"/>
              <a:ext cx="674640" cy="179640"/>
            </a:xfrm>
            <a:prstGeom prst="rect">
              <a:avLst/>
            </a:prstGeom>
            <a:gradFill rotWithShape="0">
              <a:gsLst>
                <a:gs pos="0">
                  <a:srgbClr val="133252"/>
                </a:gs>
                <a:gs pos="100000">
                  <a:srgbClr val="17416b"/>
                </a:gs>
              </a:gsLst>
              <a:lin ang="16200000"/>
            </a:gradFill>
            <a:ln>
              <a:noFill/>
            </a:ln>
            <a:effectLst>
              <a:outerShdw blurRad="4000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/>
          </p:style>
        </p:sp>
      </p:grpSp>
    </p:spTree>
  </p:cSld>
  <mc:AlternateContent>
    <mc:Choice Requires="p14">
      <p:transition spd="slow" advTm="5000" p14:dur="2000"/>
    </mc:Choice>
    <mc:Fallback>
      <p:transition spd="slow" advTm="5000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809640" y="703080"/>
            <a:ext cx="5915880" cy="1032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8800" spc="-1" strike="noStrike">
                <a:solidFill>
                  <a:srgbClr val="234465"/>
                </a:solidFill>
                <a:latin typeface="Calibri"/>
              </a:rPr>
              <a:t>Въпроси?</a:t>
            </a:r>
            <a:endParaRPr b="0" lang="en-US" sz="8800" spc="-1" strike="noStrike">
              <a:solidFill>
                <a:srgbClr val="234465"/>
              </a:solidFill>
              <a:latin typeface="Calibri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190440" y="1179000"/>
            <a:ext cx="9865080" cy="54896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Софтуерен университет – качествено образование, професия и работа за софтуерни инженери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softuni.bg</a:t>
            </a:r>
            <a:r>
              <a:rPr b="0" lang="en-US" sz="3000" spc="-1" strike="noStrike">
                <a:solidFill>
                  <a:srgbClr val="234465"/>
                </a:solidFill>
                <a:latin typeface="Calibri"/>
              </a:rPr>
              <a:t>, </a:t>
            </a:r>
            <a:r>
              <a:rPr b="0" lang="en-US" sz="28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about.softuni.bg</a:t>
            </a:r>
            <a:endParaRPr b="0" lang="en-US" sz="28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Фондация "Софтуерен университет"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3"/>
              </a:rPr>
              <a:t>softuni.foundation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Софтуерен университет @ Facebook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4"/>
              </a:rPr>
              <a:t>facebook.com/SoftwareUniversity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Дискусионни форуми на СофтУни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990000" indent="-3805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000" spc="-1" strike="noStrike" u="sng">
                <a:solidFill>
                  <a:srgbClr val="f2ac44"/>
                </a:solidFill>
                <a:uFillTx/>
                <a:latin typeface="Calibri"/>
                <a:hlinkClick r:id="rId5"/>
              </a:rPr>
              <a:t>forum.softuni.bg</a:t>
            </a:r>
            <a:endParaRPr b="0" lang="en-US" sz="3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172440" y="108720"/>
            <a:ext cx="9742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 fontScale="70000"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Обучения в Софтуерен университет (СофтУни)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28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C50FDC8-02F7-4A28-B859-49FB468D06D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190440" y="1269000"/>
            <a:ext cx="11817720" cy="545544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Този курс (презентации, примери, демонстрационен код, упражнения, домашни, видео и други активи) представлява </a:t>
            </a:r>
            <a:r>
              <a:rPr b="1" lang="en-US" sz="3400" spc="-1" strike="noStrike">
                <a:solidFill>
                  <a:srgbClr val="234465"/>
                </a:solidFill>
                <a:latin typeface="Calibri"/>
              </a:rPr>
              <a:t>защитено авторско съдържание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Нерегламентирано копиране, разпространение или използване е незаконно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© СофтУни –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https://about.softuni.bg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© Софтуерен университет –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https://softuni.bg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2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530" name="Picture License" descr=""/>
          <p:cNvPicPr/>
          <p:nvPr/>
        </p:nvPicPr>
        <p:blipFill>
          <a:blip r:embed="rId3"/>
          <a:stretch/>
        </p:blipFill>
        <p:spPr>
          <a:xfrm>
            <a:off x="9745200" y="4445280"/>
            <a:ext cx="1930680" cy="2043360"/>
          </a:xfrm>
          <a:prstGeom prst="rect">
            <a:avLst/>
          </a:prstGeom>
          <a:ln>
            <a:noFill/>
          </a:ln>
        </p:spPr>
      </p:pic>
      <p:sp>
        <p:nvSpPr>
          <p:cNvPr id="531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Лиценз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532" name="TextShape 3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A804297-7D55-4BF6-8BE4-C6794A21AE5A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4250F53-999F-4F8E-BEC7-36785A62681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190440" y="1196280"/>
            <a:ext cx="11817720" cy="55285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Може да задавате въпросите си в платформата 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1"/>
              </a:rPr>
              <a:t>s</a:t>
            </a:r>
            <a:r>
              <a:rPr b="0" lang="en-US" sz="3400" spc="-1" strike="noStrike" u="sng">
                <a:solidFill>
                  <a:srgbClr val="f2ac44"/>
                </a:solidFill>
                <a:uFillTx/>
                <a:latin typeface="Calibri"/>
                <a:hlinkClick r:id="rId2"/>
              </a:rPr>
              <a:t>li.do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Необходимо е да въведете </a:t>
            </a:r>
            <a:r>
              <a:rPr b="1" lang="en-US" sz="3400" spc="-1" strike="noStrike">
                <a:solidFill>
                  <a:srgbClr val="234465"/>
                </a:solidFill>
                <a:latin typeface="Calibri"/>
              </a:rPr>
              <a:t>pb-feb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234465"/>
                </a:solidFill>
                <a:latin typeface="Calibri"/>
              </a:rPr>
              <a:t>След това задайте въпроса си</a:t>
            </a:r>
            <a:endParaRPr b="0" lang="en-US" sz="3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Използване на пратформата sli.do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6277680" y="3065040"/>
            <a:ext cx="899640" cy="359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>
              <a:alpha val="80000"/>
            </a:schemeClr>
          </a:solidFill>
          <a:ln w="19080">
            <a:solidFill>
              <a:schemeClr val="tx1">
                <a:lumMod val="75000"/>
                <a:alpha val="8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/>
        </p:style>
      </p:sp>
      <p:pic>
        <p:nvPicPr>
          <p:cNvPr id="382" name="Picture 11" descr=""/>
          <p:cNvPicPr/>
          <p:nvPr/>
        </p:nvPicPr>
        <p:blipFill>
          <a:blip r:embed="rId3"/>
          <a:stretch/>
        </p:blipFill>
        <p:spPr>
          <a:xfrm>
            <a:off x="7805880" y="2387880"/>
            <a:ext cx="2718360" cy="2024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383" name="Picture 13" descr=""/>
          <p:cNvPicPr/>
          <p:nvPr/>
        </p:nvPicPr>
        <p:blipFill>
          <a:blip r:embed="rId4"/>
          <a:stretch/>
        </p:blipFill>
        <p:spPr>
          <a:xfrm>
            <a:off x="275760" y="4637880"/>
            <a:ext cx="5778720" cy="20865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384" name="Picture 9" descr=""/>
          <p:cNvPicPr/>
          <p:nvPr/>
        </p:nvPicPr>
        <p:blipFill>
          <a:blip r:embed="rId5"/>
          <a:stretch/>
        </p:blipFill>
        <p:spPr>
          <a:xfrm>
            <a:off x="275760" y="2840040"/>
            <a:ext cx="5778720" cy="809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SoftUni Diamond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386" name="Picture 14" descr=""/>
          <p:cNvPicPr/>
          <p:nvPr/>
        </p:nvPicPr>
        <p:blipFill>
          <a:blip r:embed="rId1"/>
          <a:srcRect l="15756" t="27512" r="15213" b="31480"/>
          <a:stretch/>
        </p:blipFill>
        <p:spPr>
          <a:xfrm>
            <a:off x="816840" y="5574240"/>
            <a:ext cx="1703880" cy="758880"/>
          </a:xfrm>
          <a:prstGeom prst="rect">
            <a:avLst/>
          </a:prstGeom>
          <a:ln>
            <a:noFill/>
          </a:ln>
        </p:spPr>
      </p:pic>
      <p:pic>
        <p:nvPicPr>
          <p:cNvPr id="387" name="Picture 15" descr=""/>
          <p:cNvPicPr/>
          <p:nvPr/>
        </p:nvPicPr>
        <p:blipFill>
          <a:blip r:embed="rId2"/>
          <a:stretch/>
        </p:blipFill>
        <p:spPr>
          <a:xfrm>
            <a:off x="745920" y="4287960"/>
            <a:ext cx="1593360" cy="952200"/>
          </a:xfrm>
          <a:prstGeom prst="rect">
            <a:avLst/>
          </a:prstGeom>
          <a:ln>
            <a:noFill/>
          </a:ln>
        </p:spPr>
      </p:pic>
      <p:pic>
        <p:nvPicPr>
          <p:cNvPr id="388" name="Picture 16" descr=""/>
          <p:cNvPicPr/>
          <p:nvPr/>
        </p:nvPicPr>
        <p:blipFill>
          <a:blip r:embed="rId3"/>
          <a:srcRect l="8439" t="2394" r="19069" b="23065"/>
          <a:stretch/>
        </p:blipFill>
        <p:spPr>
          <a:xfrm>
            <a:off x="592920" y="2726640"/>
            <a:ext cx="2211480" cy="1089000"/>
          </a:xfrm>
          <a:prstGeom prst="rect">
            <a:avLst/>
          </a:prstGeom>
          <a:ln>
            <a:noFill/>
          </a:ln>
        </p:spPr>
      </p:pic>
      <p:pic>
        <p:nvPicPr>
          <p:cNvPr id="389" name="Picture 17" descr=""/>
          <p:cNvPicPr/>
          <p:nvPr/>
        </p:nvPicPr>
        <p:blipFill>
          <a:blip r:embed="rId4"/>
          <a:stretch/>
        </p:blipFill>
        <p:spPr>
          <a:xfrm>
            <a:off x="3041640" y="5194440"/>
            <a:ext cx="2675160" cy="1598760"/>
          </a:xfrm>
          <a:prstGeom prst="rect">
            <a:avLst/>
          </a:prstGeom>
          <a:ln>
            <a:noFill/>
          </a:ln>
        </p:spPr>
      </p:pic>
      <p:pic>
        <p:nvPicPr>
          <p:cNvPr id="390" name="Picture 18" descr=""/>
          <p:cNvPicPr/>
          <p:nvPr/>
        </p:nvPicPr>
        <p:blipFill>
          <a:blip r:embed="rId5"/>
          <a:stretch/>
        </p:blipFill>
        <p:spPr>
          <a:xfrm>
            <a:off x="3306240" y="4287960"/>
            <a:ext cx="2211480" cy="961200"/>
          </a:xfrm>
          <a:prstGeom prst="rect">
            <a:avLst/>
          </a:prstGeom>
          <a:ln>
            <a:noFill/>
          </a:ln>
        </p:spPr>
      </p:pic>
      <p:pic>
        <p:nvPicPr>
          <p:cNvPr id="391" name="Picture 19" descr=""/>
          <p:cNvPicPr/>
          <p:nvPr/>
        </p:nvPicPr>
        <p:blipFill>
          <a:blip r:embed="rId6"/>
          <a:stretch/>
        </p:blipFill>
        <p:spPr>
          <a:xfrm>
            <a:off x="6161400" y="886680"/>
            <a:ext cx="2183760" cy="1713960"/>
          </a:xfrm>
          <a:prstGeom prst="rect">
            <a:avLst/>
          </a:prstGeom>
          <a:ln>
            <a:noFill/>
          </a:ln>
        </p:spPr>
      </p:pic>
      <p:pic>
        <p:nvPicPr>
          <p:cNvPr id="392" name="Picture 20" descr=""/>
          <p:cNvPicPr/>
          <p:nvPr/>
        </p:nvPicPr>
        <p:blipFill>
          <a:blip r:embed="rId7"/>
          <a:stretch/>
        </p:blipFill>
        <p:spPr>
          <a:xfrm>
            <a:off x="3485880" y="1539000"/>
            <a:ext cx="1852200" cy="659880"/>
          </a:xfrm>
          <a:prstGeom prst="rect">
            <a:avLst/>
          </a:prstGeom>
          <a:ln>
            <a:noFill/>
          </a:ln>
        </p:spPr>
      </p:pic>
      <p:pic>
        <p:nvPicPr>
          <p:cNvPr id="393" name="Picture 21" descr=""/>
          <p:cNvPicPr/>
          <p:nvPr/>
        </p:nvPicPr>
        <p:blipFill>
          <a:blip r:embed="rId8"/>
          <a:stretch/>
        </p:blipFill>
        <p:spPr>
          <a:xfrm>
            <a:off x="592920" y="1247400"/>
            <a:ext cx="1739520" cy="983880"/>
          </a:xfrm>
          <a:prstGeom prst="rect">
            <a:avLst/>
          </a:prstGeom>
          <a:ln>
            <a:noFill/>
          </a:ln>
        </p:spPr>
      </p:pic>
      <p:pic>
        <p:nvPicPr>
          <p:cNvPr id="394" name="Picture 22" descr=""/>
          <p:cNvPicPr/>
          <p:nvPr/>
        </p:nvPicPr>
        <p:blipFill>
          <a:blip r:embed="rId9"/>
          <a:stretch/>
        </p:blipFill>
        <p:spPr>
          <a:xfrm>
            <a:off x="6056280" y="4310640"/>
            <a:ext cx="2368440" cy="916200"/>
          </a:xfrm>
          <a:prstGeom prst="rect">
            <a:avLst/>
          </a:prstGeom>
          <a:ln>
            <a:noFill/>
          </a:ln>
        </p:spPr>
      </p:pic>
      <p:pic>
        <p:nvPicPr>
          <p:cNvPr id="395" name="Picture 23" descr=""/>
          <p:cNvPicPr/>
          <p:nvPr/>
        </p:nvPicPr>
        <p:blipFill>
          <a:blip r:embed="rId10"/>
          <a:stretch/>
        </p:blipFill>
        <p:spPr>
          <a:xfrm>
            <a:off x="8927280" y="4644000"/>
            <a:ext cx="2255760" cy="1719000"/>
          </a:xfrm>
          <a:prstGeom prst="rect">
            <a:avLst/>
          </a:prstGeom>
          <a:ln>
            <a:noFill/>
          </a:ln>
        </p:spPr>
      </p:pic>
      <p:pic>
        <p:nvPicPr>
          <p:cNvPr id="396" name="Picture 24" descr=""/>
          <p:cNvPicPr/>
          <p:nvPr/>
        </p:nvPicPr>
        <p:blipFill>
          <a:blip r:embed="rId11"/>
          <a:stretch/>
        </p:blipFill>
        <p:spPr>
          <a:xfrm>
            <a:off x="8963280" y="1565280"/>
            <a:ext cx="2183760" cy="2685240"/>
          </a:xfrm>
          <a:prstGeom prst="rect">
            <a:avLst/>
          </a:prstGeom>
          <a:ln>
            <a:noFill/>
          </a:ln>
        </p:spPr>
      </p:pic>
      <p:pic>
        <p:nvPicPr>
          <p:cNvPr id="397" name="Picture 25" descr=""/>
          <p:cNvPicPr/>
          <p:nvPr/>
        </p:nvPicPr>
        <p:blipFill>
          <a:blip r:embed="rId12"/>
          <a:stretch/>
        </p:blipFill>
        <p:spPr>
          <a:xfrm>
            <a:off x="6371640" y="5740920"/>
            <a:ext cx="1686960" cy="807840"/>
          </a:xfrm>
          <a:prstGeom prst="rect">
            <a:avLst/>
          </a:prstGeom>
          <a:ln>
            <a:noFill/>
          </a:ln>
        </p:spPr>
      </p:pic>
      <p:pic>
        <p:nvPicPr>
          <p:cNvPr id="398" name="Picture 26" descr=""/>
          <p:cNvPicPr/>
          <p:nvPr/>
        </p:nvPicPr>
        <p:blipFill>
          <a:blip r:embed="rId13"/>
          <a:stretch/>
        </p:blipFill>
        <p:spPr>
          <a:xfrm>
            <a:off x="3306240" y="2784960"/>
            <a:ext cx="4970520" cy="91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849EEDB-86DA-4B58-82A1-07DE8F329A7E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190440" y="100800"/>
            <a:ext cx="971532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Educational Partners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pic>
        <p:nvPicPr>
          <p:cNvPr id="401" name="Picture 7" descr=""/>
          <p:cNvPicPr/>
          <p:nvPr/>
        </p:nvPicPr>
        <p:blipFill>
          <a:blip r:embed="rId1"/>
          <a:stretch/>
        </p:blipFill>
        <p:spPr>
          <a:xfrm>
            <a:off x="1882080" y="2265120"/>
            <a:ext cx="3283920" cy="3070080"/>
          </a:xfrm>
          <a:prstGeom prst="rect">
            <a:avLst/>
          </a:prstGeom>
          <a:ln w="28440">
            <a:solidFill>
              <a:srgbClr val="44546a"/>
            </a:solidFill>
            <a:round/>
          </a:ln>
        </p:spPr>
      </p:pic>
      <p:pic>
        <p:nvPicPr>
          <p:cNvPr id="402" name="Picture 18" descr=""/>
          <p:cNvPicPr/>
          <p:nvPr/>
        </p:nvPicPr>
        <p:blipFill>
          <a:blip r:embed="rId2"/>
          <a:stretch/>
        </p:blipFill>
        <p:spPr>
          <a:xfrm>
            <a:off x="6223320" y="1804680"/>
            <a:ext cx="4041720" cy="399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advTm="5000" p14:dur="2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Цели на курса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291560" y="823680"/>
            <a:ext cx="3604320" cy="3604320"/>
          </a:xfrm>
          <a:prstGeom prst="flowChartConnector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advTm="5000" p14:dur="7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1600920" y="1134000"/>
            <a:ext cx="10151640" cy="52758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Autofit/>
          </a:bodyPr>
          <a:p>
            <a:pPr marL="3603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Курсът </a:t>
            </a:r>
            <a:r>
              <a:rPr b="1" lang="en-US" sz="3600" spc="-1" strike="noStrike">
                <a:solidFill>
                  <a:srgbClr val="ffa000"/>
                </a:solidFill>
                <a:latin typeface="Calibri"/>
              </a:rPr>
              <a:t>"Основи на програмирането" </a:t>
            </a:r>
            <a:r>
              <a:rPr b="0" lang="en-US" sz="3600" spc="-1" strike="noStrike">
                <a:solidFill>
                  <a:srgbClr val="234465"/>
                </a:solidFill>
                <a:latin typeface="Calibri"/>
              </a:rPr>
              <a:t>дава:</a:t>
            </a:r>
            <a:endParaRPr b="0" lang="en-US" sz="36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Въведение в един от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най-търсените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програмни езици на пазара в България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Познания върху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основни концепции 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от </a:t>
            </a:r>
            <a:br/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информационните технологии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Базово</a:t>
            </a: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алгоритмично мислене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  <a:p>
            <a:pPr lvl="1" marL="803160" indent="-360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234465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234465"/>
                </a:solidFill>
                <a:latin typeface="Calibri"/>
              </a:rPr>
              <a:t>Първа крачка в едно ново и </a:t>
            </a:r>
            <a:r>
              <a:rPr b="1" lang="en-US" sz="3200" spc="-1" strike="noStrike">
                <a:solidFill>
                  <a:srgbClr val="ffa000"/>
                </a:solidFill>
                <a:latin typeface="Calibri"/>
              </a:rPr>
              <a:t>динамично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r>
              <a:rPr b="1" lang="en-US" sz="3200" spc="-1" strike="noStrike">
                <a:solidFill>
                  <a:srgbClr val="234465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1297080" y="100800"/>
            <a:ext cx="8625240" cy="88236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234465"/>
                </a:solidFill>
                <a:latin typeface="Calibri"/>
              </a:rPr>
              <a:t>Цели на курса</a:t>
            </a:r>
            <a:endParaRPr b="0" lang="en-US" sz="40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11752920" y="6507000"/>
            <a:ext cx="367200" cy="29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1C79C7F-DE5F-474B-9696-F1853B645C22}" type="slidenum">
              <a:rPr b="0" lang="en-US" sz="1000" spc="-1" strike="noStrike">
                <a:solidFill>
                  <a:srgbClr val="234465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advTm="5000" p14:dur="10"/>
    </mc:Choice>
    <mc:Fallback>
      <p:transition advTm="5000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615240" y="4704840"/>
            <a:ext cx="10961280" cy="7678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234465"/>
                </a:solidFill>
                <a:latin typeface="Calibri"/>
              </a:rPr>
              <a:t>Учебна програма</a:t>
            </a:r>
            <a:endParaRPr b="0" lang="en-US" sz="5400" spc="-1" strike="noStrike">
              <a:solidFill>
                <a:srgbClr val="234465"/>
              </a:solidFill>
              <a:latin typeface="Calibri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4264560" y="819000"/>
            <a:ext cx="3662640" cy="3662640"/>
          </a:xfrm>
          <a:prstGeom prst="flowChartConnector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advTm="5000" p14:dur="700">
        <p:fade/>
      </p:transition>
    </mc:Choice>
    <mc:Fallback>
      <p:transition spd="med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4402</TotalTime>
  <Application>Neat_Office/6.2.8.2$Windows_x86 LibreOffice_project/</Application>
  <Words>1202</Words>
  <Paragraphs>228</Paragraphs>
  <Company>SoftUni – https://softuni.org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2018-05-23T13:08:44Z</dcterms:created>
  <dc:creator>Software University</dc:creator>
  <dc:description>© SoftUni – https://softuni.org_x005F_x000d_
© Software University – https://softuni.bg_x005F_x000d_
_x005F_x000d_
Copyrighted document. Unauthorized copy, reproduction or use is not permitted.</dc:description>
  <cp:keywords>Sofware University SoftUni programming coding software development education training course курс програмиране кодене кодиране СофтУни</cp:keywords>
  <dc:language>en-US</dc:language>
  <cp:lastModifiedBy/>
  <dcterms:modified xsi:type="dcterms:W3CDTF">2022-04-07T12:23:33Z</dcterms:modified>
  <cp:revision>110</cp:revision>
  <dc:subject>Coding 101 Course</dc:subject>
  <dc:title>Програмиране за начинаещи - откриване на курса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SoftUni – https://softuni.org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17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38</vt:i4>
  </property>
  <property fmtid="{D5CDD505-2E9C-101B-9397-08002B2CF9AE}" pid="13" name="category">
    <vt:lpwstr>computer programming;programming;C#;програмиране;кодиране</vt:lpwstr>
  </property>
</Properties>
</file>